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14"/>
  </p:notesMasterIdLst>
  <p:handoutMasterIdLst>
    <p:handoutMasterId r:id="rId15"/>
  </p:handoutMasterIdLst>
  <p:sldIdLst>
    <p:sldId id="257" r:id="rId5"/>
    <p:sldId id="263" r:id="rId6"/>
    <p:sldId id="284" r:id="rId7"/>
    <p:sldId id="285" r:id="rId8"/>
    <p:sldId id="286" r:id="rId9"/>
    <p:sldId id="279" r:id="rId10"/>
    <p:sldId id="281" r:id="rId11"/>
    <p:sldId id="282" r:id="rId12"/>
    <p:sldId id="264" r:id="rId13"/>
  </p:sldIdLst>
  <p:sldSz cx="9144000" cy="5143500" type="screen16x9"/>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0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72">
          <p15:clr>
            <a:srgbClr val="A4A3A4"/>
          </p15:clr>
        </p15:guide>
        <p15:guide id="4" pos="2101">
          <p15:clr>
            <a:srgbClr val="A4A3A4"/>
          </p15:clr>
        </p15:guide>
        <p15:guide id="5" orient="horz" pos="2915">
          <p15:clr>
            <a:srgbClr val="A4A3A4"/>
          </p15:clr>
        </p15:guide>
        <p15:guide id="6" orient="horz" pos="3110">
          <p15:clr>
            <a:srgbClr val="A4A3A4"/>
          </p15:clr>
        </p15:guide>
        <p15:guide id="7" orient="horz" pos="2845">
          <p15:clr>
            <a:srgbClr val="A4A3A4"/>
          </p15:clr>
        </p15:guide>
        <p15:guide id="8" orient="horz" pos="30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7CE"/>
    <a:srgbClr val="FFFFFF"/>
    <a:srgbClr val="1F546B"/>
    <a:srgbClr val="FAD53D"/>
    <a:srgbClr val="232323"/>
    <a:srgbClr val="A42F13"/>
    <a:srgbClr val="000000"/>
    <a:srgbClr val="EB765A"/>
    <a:srgbClr val="FBE384"/>
    <a:srgbClr val="F7B46A"/>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D6F8BD-D3CE-43B3-A137-DC17629977A3}" v="2" dt="2021-06-04T01:08:28.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3" autoAdjust="0"/>
    <p:restoredTop sz="81193" autoAdjust="0"/>
  </p:normalViewPr>
  <p:slideViewPr>
    <p:cSldViewPr snapToGrid="0">
      <p:cViewPr varScale="1">
        <p:scale>
          <a:sx n="122" d="100"/>
          <a:sy n="122" d="100"/>
        </p:scale>
        <p:origin x="1336" y="192"/>
      </p:cViewPr>
      <p:guideLst>
        <p:guide orient="horz" pos="2160"/>
        <p:guide pos="2880"/>
        <p:guide orient="horz" pos="220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966" y="-84"/>
      </p:cViewPr>
      <p:guideLst>
        <p:guide orient="horz" pos="2880"/>
        <p:guide pos="2160"/>
        <p:guide orient="horz" pos="3072"/>
        <p:guide pos="2101"/>
        <p:guide orient="horz" pos="2915"/>
        <p:guide orient="horz" pos="3110"/>
        <p:guide orient="horz" pos="2845"/>
        <p:guide orient="horz" pos="30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cksoly\AppData\Local\Microsoft\Windows\INetCache\Content.Outlook\37EQK8G1\Stats%20+%20Graphs%20for%20Jeff%20-%20FDANZ%20Conferenc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cksoly\AppData\Local\Microsoft\Windows\INetCache\Content.Outlook\37EQK8G1\Stats%20+%20Graphs%20for%20Jeff%20-%20FDANZ%20Conferenc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acksoly\AppData\Local\Microsoft\Windows\INetCache\Content.Outlook\37EQK8G1\Stats%20+%20Graphs%20for%20Jeff%20-%20FDANZ%20Conferenc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a:t>Number of deaths registered per month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'Death Registrations Completed'!$B$1</c:f>
              <c:strCache>
                <c:ptCount val="1"/>
                <c:pt idx="0">
                  <c:v>Deaths Registered</c:v>
                </c:pt>
              </c:strCache>
            </c:strRef>
          </c:tx>
          <c:spPr>
            <a:solidFill>
              <a:schemeClr val="accent5"/>
            </a:solidFill>
            <a:ln>
              <a:noFill/>
            </a:ln>
            <a:effectLst/>
          </c:spPr>
          <c:invertIfNegative val="0"/>
          <c:cat>
            <c:numRef>
              <c:f>'Death Registrations Completed'!$A$2:$A$41</c:f>
              <c:numCache>
                <c:formatCode>mmm\-yy</c:formatCode>
                <c:ptCount val="4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numCache>
            </c:numRef>
          </c:cat>
          <c:val>
            <c:numRef>
              <c:f>'Death Registrations Completed'!$B$2:$B$41</c:f>
              <c:numCache>
                <c:formatCode>General</c:formatCode>
                <c:ptCount val="40"/>
                <c:pt idx="0">
                  <c:v>2872</c:v>
                </c:pt>
                <c:pt idx="1">
                  <c:v>2431</c:v>
                </c:pt>
                <c:pt idx="2">
                  <c:v>2509</c:v>
                </c:pt>
                <c:pt idx="3">
                  <c:v>2628</c:v>
                </c:pt>
                <c:pt idx="4">
                  <c:v>2942</c:v>
                </c:pt>
                <c:pt idx="5">
                  <c:v>2820</c:v>
                </c:pt>
                <c:pt idx="6">
                  <c:v>2996</c:v>
                </c:pt>
                <c:pt idx="7">
                  <c:v>3238</c:v>
                </c:pt>
                <c:pt idx="8">
                  <c:v>2764</c:v>
                </c:pt>
                <c:pt idx="9">
                  <c:v>3017</c:v>
                </c:pt>
                <c:pt idx="10">
                  <c:v>2787</c:v>
                </c:pt>
                <c:pt idx="11">
                  <c:v>2406</c:v>
                </c:pt>
                <c:pt idx="12">
                  <c:v>2830</c:v>
                </c:pt>
                <c:pt idx="13">
                  <c:v>2275</c:v>
                </c:pt>
                <c:pt idx="14">
                  <c:v>2626</c:v>
                </c:pt>
                <c:pt idx="15">
                  <c:v>2855</c:v>
                </c:pt>
                <c:pt idx="16">
                  <c:v>3064</c:v>
                </c:pt>
                <c:pt idx="17">
                  <c:v>2878</c:v>
                </c:pt>
                <c:pt idx="18">
                  <c:v>3550</c:v>
                </c:pt>
                <c:pt idx="19">
                  <c:v>3101</c:v>
                </c:pt>
                <c:pt idx="20">
                  <c:v>2919</c:v>
                </c:pt>
                <c:pt idx="21">
                  <c:v>2978</c:v>
                </c:pt>
                <c:pt idx="22">
                  <c:v>2672</c:v>
                </c:pt>
                <c:pt idx="23">
                  <c:v>2704</c:v>
                </c:pt>
                <c:pt idx="24">
                  <c:v>2738</c:v>
                </c:pt>
                <c:pt idx="25">
                  <c:v>2470</c:v>
                </c:pt>
                <c:pt idx="26">
                  <c:v>2789</c:v>
                </c:pt>
                <c:pt idx="27">
                  <c:v>2631</c:v>
                </c:pt>
                <c:pt idx="28">
                  <c:v>2636</c:v>
                </c:pt>
                <c:pt idx="29">
                  <c:v>2809</c:v>
                </c:pt>
                <c:pt idx="30">
                  <c:v>2872</c:v>
                </c:pt>
                <c:pt idx="31">
                  <c:v>2728</c:v>
                </c:pt>
                <c:pt idx="32">
                  <c:v>2807</c:v>
                </c:pt>
                <c:pt idx="33">
                  <c:v>2725</c:v>
                </c:pt>
                <c:pt idx="34">
                  <c:v>2634</c:v>
                </c:pt>
                <c:pt idx="35">
                  <c:v>2877</c:v>
                </c:pt>
                <c:pt idx="36">
                  <c:v>2851</c:v>
                </c:pt>
                <c:pt idx="37">
                  <c:v>2498</c:v>
                </c:pt>
                <c:pt idx="38">
                  <c:v>2895</c:v>
                </c:pt>
                <c:pt idx="39">
                  <c:v>2689</c:v>
                </c:pt>
              </c:numCache>
            </c:numRef>
          </c:val>
          <c:extLst>
            <c:ext xmlns:c16="http://schemas.microsoft.com/office/drawing/2014/chart" uri="{C3380CC4-5D6E-409C-BE32-E72D297353CC}">
              <c16:uniqueId val="{00000000-B1CE-4E7D-870F-4E74A231D213}"/>
            </c:ext>
          </c:extLst>
        </c:ser>
        <c:dLbls>
          <c:showLegendKey val="0"/>
          <c:showVal val="0"/>
          <c:showCatName val="0"/>
          <c:showSerName val="0"/>
          <c:showPercent val="0"/>
          <c:showBubbleSize val="0"/>
        </c:dLbls>
        <c:gapWidth val="50"/>
        <c:axId val="538231288"/>
        <c:axId val="538234568"/>
      </c:barChart>
      <c:dateAx>
        <c:axId val="538231288"/>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38234568"/>
        <c:crosses val="autoZero"/>
        <c:auto val="1"/>
        <c:lblOffset val="100"/>
        <c:baseTimeUnit val="months"/>
      </c:dateAx>
      <c:valAx>
        <c:axId val="538234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5382312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2400" b="1" dirty="0"/>
              <a:t>Death registration online uptake</a:t>
            </a:r>
            <a:r>
              <a:rPr lang="en-NZ" sz="2400" b="1" baseline="0" dirty="0"/>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'Death Reg Online Uptake'!$C$1</c:f>
              <c:strCache>
                <c:ptCount val="1"/>
                <c:pt idx="0">
                  <c:v>Online</c:v>
                </c:pt>
              </c:strCache>
            </c:strRef>
          </c:tx>
          <c:spPr>
            <a:solidFill>
              <a:schemeClr val="accent5">
                <a:shade val="86000"/>
              </a:schemeClr>
            </a:solidFill>
            <a:ln>
              <a:noFill/>
            </a:ln>
            <a:effectLst/>
          </c:spPr>
          <c:invertIfNegative val="0"/>
          <c:cat>
            <c:numRef>
              <c:f>'Death Reg Online Uptake'!$A$2:$A$41</c:f>
              <c:numCache>
                <c:formatCode>mmm\-yy</c:formatCode>
                <c:ptCount val="4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numCache>
            </c:numRef>
          </c:cat>
          <c:val>
            <c:numRef>
              <c:f>'Death Reg Online Uptake'!$C$2:$C$41</c:f>
              <c:numCache>
                <c:formatCode>General</c:formatCode>
                <c:ptCount val="40"/>
                <c:pt idx="0">
                  <c:v>2758</c:v>
                </c:pt>
                <c:pt idx="1">
                  <c:v>2369</c:v>
                </c:pt>
                <c:pt idx="2">
                  <c:v>2536</c:v>
                </c:pt>
                <c:pt idx="3">
                  <c:v>2594</c:v>
                </c:pt>
                <c:pt idx="4">
                  <c:v>2862</c:v>
                </c:pt>
                <c:pt idx="5">
                  <c:v>2773</c:v>
                </c:pt>
                <c:pt idx="6">
                  <c:v>2968</c:v>
                </c:pt>
                <c:pt idx="7">
                  <c:v>3194</c:v>
                </c:pt>
                <c:pt idx="8">
                  <c:v>2724</c:v>
                </c:pt>
                <c:pt idx="9">
                  <c:v>2978</c:v>
                </c:pt>
                <c:pt idx="10">
                  <c:v>2719</c:v>
                </c:pt>
                <c:pt idx="11">
                  <c:v>2383</c:v>
                </c:pt>
                <c:pt idx="12">
                  <c:v>2800</c:v>
                </c:pt>
                <c:pt idx="13">
                  <c:v>2234</c:v>
                </c:pt>
                <c:pt idx="14">
                  <c:v>2654</c:v>
                </c:pt>
                <c:pt idx="15">
                  <c:v>2825</c:v>
                </c:pt>
                <c:pt idx="16">
                  <c:v>3059</c:v>
                </c:pt>
                <c:pt idx="17">
                  <c:v>2833</c:v>
                </c:pt>
                <c:pt idx="18">
                  <c:v>3494</c:v>
                </c:pt>
                <c:pt idx="19">
                  <c:v>3047</c:v>
                </c:pt>
                <c:pt idx="20">
                  <c:v>2886</c:v>
                </c:pt>
                <c:pt idx="21">
                  <c:v>2978</c:v>
                </c:pt>
                <c:pt idx="22">
                  <c:v>2569</c:v>
                </c:pt>
                <c:pt idx="23">
                  <c:v>2715</c:v>
                </c:pt>
                <c:pt idx="24">
                  <c:v>2685</c:v>
                </c:pt>
                <c:pt idx="25">
                  <c:v>2458</c:v>
                </c:pt>
                <c:pt idx="26">
                  <c:v>2806</c:v>
                </c:pt>
                <c:pt idx="27">
                  <c:v>2553</c:v>
                </c:pt>
                <c:pt idx="28">
                  <c:v>2646</c:v>
                </c:pt>
                <c:pt idx="29">
                  <c:v>2765</c:v>
                </c:pt>
                <c:pt idx="30">
                  <c:v>2884</c:v>
                </c:pt>
                <c:pt idx="31">
                  <c:v>2709</c:v>
                </c:pt>
                <c:pt idx="32">
                  <c:v>2775</c:v>
                </c:pt>
                <c:pt idx="33">
                  <c:v>2724</c:v>
                </c:pt>
                <c:pt idx="34">
                  <c:v>2611</c:v>
                </c:pt>
                <c:pt idx="35">
                  <c:v>2902</c:v>
                </c:pt>
                <c:pt idx="36">
                  <c:v>2785</c:v>
                </c:pt>
                <c:pt idx="37">
                  <c:v>2476</c:v>
                </c:pt>
                <c:pt idx="38">
                  <c:v>2905</c:v>
                </c:pt>
                <c:pt idx="39">
                  <c:v>2722</c:v>
                </c:pt>
              </c:numCache>
            </c:numRef>
          </c:val>
          <c:extLst>
            <c:ext xmlns:c16="http://schemas.microsoft.com/office/drawing/2014/chart" uri="{C3380CC4-5D6E-409C-BE32-E72D297353CC}">
              <c16:uniqueId val="{00000000-9C10-4331-A4F5-DE72EB3E9C20}"/>
            </c:ext>
          </c:extLst>
        </c:ser>
        <c:ser>
          <c:idx val="2"/>
          <c:order val="2"/>
          <c:tx>
            <c:strRef>
              <c:f>'Death Reg Online Uptake'!$D$1</c:f>
              <c:strCache>
                <c:ptCount val="1"/>
                <c:pt idx="0">
                  <c:v>Paper</c:v>
                </c:pt>
              </c:strCache>
            </c:strRef>
          </c:tx>
          <c:spPr>
            <a:solidFill>
              <a:schemeClr val="accent5">
                <a:lumMod val="60000"/>
                <a:lumOff val="40000"/>
              </a:schemeClr>
            </a:solidFill>
            <a:ln>
              <a:noFill/>
            </a:ln>
            <a:effectLst/>
          </c:spPr>
          <c:invertIfNegative val="0"/>
          <c:cat>
            <c:numRef>
              <c:f>'Death Reg Online Uptake'!$A$2:$A$41</c:f>
              <c:numCache>
                <c:formatCode>mmm\-yy</c:formatCode>
                <c:ptCount val="4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numCache>
            </c:numRef>
          </c:cat>
          <c:val>
            <c:numRef>
              <c:f>'Death Reg Online Uptake'!$D$2:$D$41</c:f>
              <c:numCache>
                <c:formatCode>General</c:formatCode>
                <c:ptCount val="40"/>
                <c:pt idx="0">
                  <c:v>38</c:v>
                </c:pt>
                <c:pt idx="1">
                  <c:v>37</c:v>
                </c:pt>
                <c:pt idx="2">
                  <c:v>30</c:v>
                </c:pt>
                <c:pt idx="3">
                  <c:v>30</c:v>
                </c:pt>
                <c:pt idx="4">
                  <c:v>40</c:v>
                </c:pt>
                <c:pt idx="5">
                  <c:v>34</c:v>
                </c:pt>
                <c:pt idx="6">
                  <c:v>50</c:v>
                </c:pt>
                <c:pt idx="7">
                  <c:v>40</c:v>
                </c:pt>
                <c:pt idx="8">
                  <c:v>36</c:v>
                </c:pt>
                <c:pt idx="9">
                  <c:v>29</c:v>
                </c:pt>
                <c:pt idx="10">
                  <c:v>29</c:v>
                </c:pt>
                <c:pt idx="11">
                  <c:v>29</c:v>
                </c:pt>
                <c:pt idx="12">
                  <c:v>32</c:v>
                </c:pt>
                <c:pt idx="13">
                  <c:v>37</c:v>
                </c:pt>
                <c:pt idx="14">
                  <c:v>15</c:v>
                </c:pt>
                <c:pt idx="15">
                  <c:v>21</c:v>
                </c:pt>
                <c:pt idx="16">
                  <c:v>25</c:v>
                </c:pt>
                <c:pt idx="17">
                  <c:v>41</c:v>
                </c:pt>
                <c:pt idx="18">
                  <c:v>40</c:v>
                </c:pt>
                <c:pt idx="19">
                  <c:v>41</c:v>
                </c:pt>
                <c:pt idx="20">
                  <c:v>42</c:v>
                </c:pt>
                <c:pt idx="21">
                  <c:v>50</c:v>
                </c:pt>
                <c:pt idx="22">
                  <c:v>27</c:v>
                </c:pt>
                <c:pt idx="23">
                  <c:v>23</c:v>
                </c:pt>
                <c:pt idx="24">
                  <c:v>32</c:v>
                </c:pt>
                <c:pt idx="25">
                  <c:v>36</c:v>
                </c:pt>
                <c:pt idx="26">
                  <c:v>26</c:v>
                </c:pt>
                <c:pt idx="27">
                  <c:v>18</c:v>
                </c:pt>
                <c:pt idx="28">
                  <c:v>13</c:v>
                </c:pt>
                <c:pt idx="29">
                  <c:v>16</c:v>
                </c:pt>
                <c:pt idx="30">
                  <c:v>26</c:v>
                </c:pt>
                <c:pt idx="31">
                  <c:v>28</c:v>
                </c:pt>
                <c:pt idx="32">
                  <c:v>11</c:v>
                </c:pt>
                <c:pt idx="33">
                  <c:v>17</c:v>
                </c:pt>
                <c:pt idx="34">
                  <c:v>24</c:v>
                </c:pt>
                <c:pt idx="35">
                  <c:v>24</c:v>
                </c:pt>
                <c:pt idx="36">
                  <c:v>30</c:v>
                </c:pt>
                <c:pt idx="37">
                  <c:v>14</c:v>
                </c:pt>
                <c:pt idx="38">
                  <c:v>21</c:v>
                </c:pt>
                <c:pt idx="39">
                  <c:v>7</c:v>
                </c:pt>
              </c:numCache>
            </c:numRef>
          </c:val>
          <c:extLst>
            <c:ext xmlns:c16="http://schemas.microsoft.com/office/drawing/2014/chart" uri="{C3380CC4-5D6E-409C-BE32-E72D297353CC}">
              <c16:uniqueId val="{00000001-9C10-4331-A4F5-DE72EB3E9C20}"/>
            </c:ext>
          </c:extLst>
        </c:ser>
        <c:dLbls>
          <c:showLegendKey val="0"/>
          <c:showVal val="0"/>
          <c:showCatName val="0"/>
          <c:showSerName val="0"/>
          <c:showPercent val="0"/>
          <c:showBubbleSize val="0"/>
        </c:dLbls>
        <c:gapWidth val="50"/>
        <c:axId val="763439552"/>
        <c:axId val="763433648"/>
        <c:extLst>
          <c:ext xmlns:c15="http://schemas.microsoft.com/office/drawing/2012/chart" uri="{02D57815-91ED-43cb-92C2-25804820EDAC}">
            <c15:filteredBarSeries>
              <c15:ser>
                <c:idx val="0"/>
                <c:order val="0"/>
                <c:tx>
                  <c:strRef>
                    <c:extLst>
                      <c:ext uri="{02D57815-91ED-43cb-92C2-25804820EDAC}">
                        <c15:formulaRef>
                          <c15:sqref>'Death Reg Online Uptake'!$B$1</c15:sqref>
                        </c15:formulaRef>
                      </c:ext>
                    </c:extLst>
                    <c:strCache>
                      <c:ptCount val="1"/>
                      <c:pt idx="0">
                        <c:v>Total Received</c:v>
                      </c:pt>
                    </c:strCache>
                  </c:strRef>
                </c:tx>
                <c:spPr>
                  <a:solidFill>
                    <a:schemeClr val="accent5">
                      <a:shade val="58000"/>
                    </a:schemeClr>
                  </a:solidFill>
                  <a:ln>
                    <a:noFill/>
                  </a:ln>
                  <a:effectLst/>
                </c:spPr>
                <c:invertIfNegative val="0"/>
                <c:cat>
                  <c:numRef>
                    <c:extLst>
                      <c:ext uri="{02D57815-91ED-43cb-92C2-25804820EDAC}">
                        <c15:formulaRef>
                          <c15:sqref>'Death Reg Online Uptake'!$A$2:$A$41</c15:sqref>
                        </c15:formulaRef>
                      </c:ext>
                    </c:extLst>
                    <c:numCache>
                      <c:formatCode>mmm\-yy</c:formatCode>
                      <c:ptCount val="4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numCache>
                  </c:numRef>
                </c:cat>
                <c:val>
                  <c:numRef>
                    <c:extLst>
                      <c:ext uri="{02D57815-91ED-43cb-92C2-25804820EDAC}">
                        <c15:formulaRef>
                          <c15:sqref>'Death Reg Online Uptake'!$B$2:$B$41</c15:sqref>
                        </c15:formulaRef>
                      </c:ext>
                    </c:extLst>
                    <c:numCache>
                      <c:formatCode>General</c:formatCode>
                      <c:ptCount val="40"/>
                      <c:pt idx="0">
                        <c:v>2796</c:v>
                      </c:pt>
                      <c:pt idx="1">
                        <c:v>2406</c:v>
                      </c:pt>
                      <c:pt idx="2">
                        <c:v>2566</c:v>
                      </c:pt>
                      <c:pt idx="3">
                        <c:v>2624</c:v>
                      </c:pt>
                      <c:pt idx="4">
                        <c:v>2902</c:v>
                      </c:pt>
                      <c:pt idx="5">
                        <c:v>2807</c:v>
                      </c:pt>
                      <c:pt idx="6">
                        <c:v>3018</c:v>
                      </c:pt>
                      <c:pt idx="7">
                        <c:v>3234</c:v>
                      </c:pt>
                      <c:pt idx="8">
                        <c:v>2760</c:v>
                      </c:pt>
                      <c:pt idx="9">
                        <c:v>3007</c:v>
                      </c:pt>
                      <c:pt idx="10">
                        <c:v>2748</c:v>
                      </c:pt>
                      <c:pt idx="11">
                        <c:v>2412</c:v>
                      </c:pt>
                      <c:pt idx="12">
                        <c:v>2832</c:v>
                      </c:pt>
                      <c:pt idx="13">
                        <c:v>2271</c:v>
                      </c:pt>
                      <c:pt idx="14">
                        <c:v>2669</c:v>
                      </c:pt>
                      <c:pt idx="15">
                        <c:v>2846</c:v>
                      </c:pt>
                      <c:pt idx="16">
                        <c:v>3084</c:v>
                      </c:pt>
                      <c:pt idx="17">
                        <c:v>2874</c:v>
                      </c:pt>
                      <c:pt idx="18">
                        <c:v>3534</c:v>
                      </c:pt>
                      <c:pt idx="19">
                        <c:v>3088</c:v>
                      </c:pt>
                      <c:pt idx="20">
                        <c:v>2928</c:v>
                      </c:pt>
                      <c:pt idx="21">
                        <c:v>3028</c:v>
                      </c:pt>
                      <c:pt idx="22">
                        <c:v>2596</c:v>
                      </c:pt>
                      <c:pt idx="23">
                        <c:v>2738</c:v>
                      </c:pt>
                      <c:pt idx="24">
                        <c:v>2717</c:v>
                      </c:pt>
                      <c:pt idx="25">
                        <c:v>2494</c:v>
                      </c:pt>
                      <c:pt idx="26">
                        <c:v>2832</c:v>
                      </c:pt>
                      <c:pt idx="27">
                        <c:v>2571</c:v>
                      </c:pt>
                      <c:pt idx="28">
                        <c:v>2659</c:v>
                      </c:pt>
                      <c:pt idx="29">
                        <c:v>2781</c:v>
                      </c:pt>
                      <c:pt idx="30">
                        <c:v>2910</c:v>
                      </c:pt>
                      <c:pt idx="31">
                        <c:v>2737</c:v>
                      </c:pt>
                      <c:pt idx="32">
                        <c:v>2786</c:v>
                      </c:pt>
                      <c:pt idx="33">
                        <c:v>2741</c:v>
                      </c:pt>
                      <c:pt idx="34">
                        <c:v>2635</c:v>
                      </c:pt>
                      <c:pt idx="35">
                        <c:v>2926</c:v>
                      </c:pt>
                      <c:pt idx="36">
                        <c:v>2815</c:v>
                      </c:pt>
                      <c:pt idx="37">
                        <c:v>2490</c:v>
                      </c:pt>
                      <c:pt idx="38">
                        <c:v>2926</c:v>
                      </c:pt>
                      <c:pt idx="39">
                        <c:v>2729</c:v>
                      </c:pt>
                    </c:numCache>
                  </c:numRef>
                </c:val>
                <c:extLst>
                  <c:ext xmlns:c16="http://schemas.microsoft.com/office/drawing/2014/chart" uri="{C3380CC4-5D6E-409C-BE32-E72D297353CC}">
                    <c16:uniqueId val="{00000003-9C10-4331-A4F5-DE72EB3E9C20}"/>
                  </c:ext>
                </c:extLst>
              </c15:ser>
            </c15:filteredBarSeries>
          </c:ext>
        </c:extLst>
      </c:barChart>
      <c:lineChart>
        <c:grouping val="standard"/>
        <c:varyColors val="0"/>
        <c:ser>
          <c:idx val="3"/>
          <c:order val="3"/>
          <c:tx>
            <c:strRef>
              <c:f>'Death Reg Online Uptake'!$E$1</c:f>
              <c:strCache>
                <c:ptCount val="1"/>
                <c:pt idx="0">
                  <c:v>Online Uptake</c:v>
                </c:pt>
              </c:strCache>
            </c:strRef>
          </c:tx>
          <c:spPr>
            <a:ln w="34925" cap="rnd">
              <a:solidFill>
                <a:schemeClr val="tx1"/>
              </a:solidFill>
              <a:round/>
            </a:ln>
            <a:effectLst/>
          </c:spPr>
          <c:marker>
            <c:symbol val="none"/>
          </c:marker>
          <c:cat>
            <c:numRef>
              <c:f>'Death Reg Online Uptake'!$A$2:$A$41</c:f>
              <c:numCache>
                <c:formatCode>mmm\-yy</c:formatCode>
                <c:ptCount val="4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numCache>
            </c:numRef>
          </c:cat>
          <c:val>
            <c:numRef>
              <c:f>'Death Reg Online Uptake'!$E$2:$E$41</c:f>
              <c:numCache>
                <c:formatCode>0.0%</c:formatCode>
                <c:ptCount val="40"/>
                <c:pt idx="0">
                  <c:v>0.9864091559</c:v>
                </c:pt>
                <c:pt idx="1">
                  <c:v>0.98462177890000002</c:v>
                </c:pt>
                <c:pt idx="2">
                  <c:v>0.98830865160000003</c:v>
                </c:pt>
                <c:pt idx="3">
                  <c:v>0.98856707320000003</c:v>
                </c:pt>
                <c:pt idx="4">
                  <c:v>0.98621640249999998</c:v>
                </c:pt>
                <c:pt idx="5">
                  <c:v>0.98788742429999998</c:v>
                </c:pt>
                <c:pt idx="6">
                  <c:v>0.98343273689999999</c:v>
                </c:pt>
                <c:pt idx="7">
                  <c:v>0.98763141619999995</c:v>
                </c:pt>
                <c:pt idx="8">
                  <c:v>0.98695652170000003</c:v>
                </c:pt>
                <c:pt idx="9">
                  <c:v>0.99035583640000002</c:v>
                </c:pt>
                <c:pt idx="10">
                  <c:v>0.98944687050000002</c:v>
                </c:pt>
                <c:pt idx="11">
                  <c:v>0.98797678280000001</c:v>
                </c:pt>
                <c:pt idx="12">
                  <c:v>0.98870056500000003</c:v>
                </c:pt>
                <c:pt idx="13">
                  <c:v>0.98370761780000004</c:v>
                </c:pt>
                <c:pt idx="14">
                  <c:v>0.9943799176</c:v>
                </c:pt>
                <c:pt idx="15">
                  <c:v>0.99262122279999998</c:v>
                </c:pt>
                <c:pt idx="16">
                  <c:v>0.99189364459999996</c:v>
                </c:pt>
                <c:pt idx="17">
                  <c:v>0.98573416840000005</c:v>
                </c:pt>
                <c:pt idx="18">
                  <c:v>0.98868138090000002</c:v>
                </c:pt>
                <c:pt idx="19">
                  <c:v>0.98672279789999995</c:v>
                </c:pt>
                <c:pt idx="20">
                  <c:v>0.98565573770000003</c:v>
                </c:pt>
                <c:pt idx="21">
                  <c:v>0.98348745049999997</c:v>
                </c:pt>
                <c:pt idx="22">
                  <c:v>0.9895993837</c:v>
                </c:pt>
                <c:pt idx="23">
                  <c:v>0.99159970779999995</c:v>
                </c:pt>
                <c:pt idx="24">
                  <c:v>0.988222304</c:v>
                </c:pt>
                <c:pt idx="25">
                  <c:v>0.98556535690000002</c:v>
                </c:pt>
                <c:pt idx="26">
                  <c:v>0.99081920899999998</c:v>
                </c:pt>
                <c:pt idx="27">
                  <c:v>0.99299883310000003</c:v>
                </c:pt>
                <c:pt idx="28">
                  <c:v>0.995110944</c:v>
                </c:pt>
                <c:pt idx="29">
                  <c:v>0.99424667389999999</c:v>
                </c:pt>
                <c:pt idx="30">
                  <c:v>0.99106529210000005</c:v>
                </c:pt>
                <c:pt idx="31">
                  <c:v>0.98976982099999999</c:v>
                </c:pt>
                <c:pt idx="32">
                  <c:v>0.99605168700000002</c:v>
                </c:pt>
                <c:pt idx="33">
                  <c:v>0.99379788400000002</c:v>
                </c:pt>
                <c:pt idx="34">
                  <c:v>0.99089184060000002</c:v>
                </c:pt>
                <c:pt idx="35">
                  <c:v>0.99179767600000002</c:v>
                </c:pt>
                <c:pt idx="36">
                  <c:v>0.98934280640000005</c:v>
                </c:pt>
                <c:pt idx="37">
                  <c:v>0.99437750999999996</c:v>
                </c:pt>
                <c:pt idx="38">
                  <c:v>0.99282296650000001</c:v>
                </c:pt>
                <c:pt idx="39">
                  <c:v>0.99743495790000003</c:v>
                </c:pt>
              </c:numCache>
            </c:numRef>
          </c:val>
          <c:smooth val="0"/>
          <c:extLst>
            <c:ext xmlns:c16="http://schemas.microsoft.com/office/drawing/2014/chart" uri="{C3380CC4-5D6E-409C-BE32-E72D297353CC}">
              <c16:uniqueId val="{00000002-9C10-4331-A4F5-DE72EB3E9C20}"/>
            </c:ext>
          </c:extLst>
        </c:ser>
        <c:dLbls>
          <c:showLegendKey val="0"/>
          <c:showVal val="0"/>
          <c:showCatName val="0"/>
          <c:showSerName val="0"/>
          <c:showPercent val="0"/>
          <c:showBubbleSize val="0"/>
        </c:dLbls>
        <c:marker val="1"/>
        <c:smooth val="0"/>
        <c:axId val="763482192"/>
        <c:axId val="763477600"/>
      </c:lineChart>
      <c:dateAx>
        <c:axId val="76343955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763433648"/>
        <c:crosses val="autoZero"/>
        <c:auto val="1"/>
        <c:lblOffset val="100"/>
        <c:baseTimeUnit val="months"/>
      </c:dateAx>
      <c:valAx>
        <c:axId val="763433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b="1"/>
                  <a:t>Number of Death Registrations Received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763439552"/>
        <c:crosses val="autoZero"/>
        <c:crossBetween val="between"/>
      </c:valAx>
      <c:valAx>
        <c:axId val="763477600"/>
        <c:scaling>
          <c:orientation val="minMax"/>
          <c:max val="1"/>
          <c:min val="0.8"/>
        </c:scaling>
        <c:delete val="0"/>
        <c:axPos val="r"/>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NZ" b="1"/>
                  <a:t>Online Uptake</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763482192"/>
        <c:crosses val="max"/>
        <c:crossBetween val="between"/>
      </c:valAx>
      <c:dateAx>
        <c:axId val="763482192"/>
        <c:scaling>
          <c:orientation val="minMax"/>
        </c:scaling>
        <c:delete val="1"/>
        <c:axPos val="b"/>
        <c:numFmt formatCode="mmm\-yy" sourceLinked="1"/>
        <c:majorTickMark val="out"/>
        <c:minorTickMark val="none"/>
        <c:tickLblPos val="nextTo"/>
        <c:crossAx val="763477600"/>
        <c:crosses val="autoZero"/>
        <c:auto val="1"/>
        <c:lblOffset val="100"/>
        <c:baseTimeUnit val="months"/>
      </c:date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2400" b="1" dirty="0"/>
              <a:t>Death docs online</a:t>
            </a:r>
            <a:r>
              <a:rPr lang="en-NZ" sz="2400" b="1" baseline="0" dirty="0"/>
              <a:t> uptake</a:t>
            </a:r>
            <a:endParaRPr lang="en-NZ" sz="24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'Death Docs Volumes + Uptake'!$B$1</c:f>
              <c:strCache>
                <c:ptCount val="1"/>
                <c:pt idx="0">
                  <c:v>Number of Deaths</c:v>
                </c:pt>
              </c:strCache>
            </c:strRef>
          </c:tx>
          <c:spPr>
            <a:solidFill>
              <a:schemeClr val="accent5">
                <a:shade val="65000"/>
              </a:schemeClr>
            </a:solidFill>
            <a:ln>
              <a:noFill/>
            </a:ln>
            <a:effectLst/>
          </c:spPr>
          <c:invertIfNegative val="0"/>
          <c:cat>
            <c:numRef>
              <c:f>'Death Docs Volumes + Uptake'!$A$2:$A$39</c:f>
              <c:numCache>
                <c:formatCode>mmm\-yy</c:formatCode>
                <c:ptCount val="38"/>
                <c:pt idx="0">
                  <c:v>43160</c:v>
                </c:pt>
                <c:pt idx="1">
                  <c:v>43191</c:v>
                </c:pt>
                <c:pt idx="2">
                  <c:v>43221</c:v>
                </c:pt>
                <c:pt idx="3">
                  <c:v>43252</c:v>
                </c:pt>
                <c:pt idx="4">
                  <c:v>43282</c:v>
                </c:pt>
                <c:pt idx="5">
                  <c:v>43313</c:v>
                </c:pt>
                <c:pt idx="6">
                  <c:v>43344</c:v>
                </c:pt>
                <c:pt idx="7">
                  <c:v>43374</c:v>
                </c:pt>
                <c:pt idx="8">
                  <c:v>43405</c:v>
                </c:pt>
                <c:pt idx="9">
                  <c:v>43435</c:v>
                </c:pt>
                <c:pt idx="10">
                  <c:v>43466</c:v>
                </c:pt>
                <c:pt idx="11">
                  <c:v>43497</c:v>
                </c:pt>
                <c:pt idx="12">
                  <c:v>43525</c:v>
                </c:pt>
                <c:pt idx="13">
                  <c:v>43556</c:v>
                </c:pt>
                <c:pt idx="14">
                  <c:v>43586</c:v>
                </c:pt>
                <c:pt idx="15">
                  <c:v>43617</c:v>
                </c:pt>
                <c:pt idx="16">
                  <c:v>43647</c:v>
                </c:pt>
                <c:pt idx="17">
                  <c:v>43678</c:v>
                </c:pt>
                <c:pt idx="18">
                  <c:v>43709</c:v>
                </c:pt>
                <c:pt idx="19">
                  <c:v>43739</c:v>
                </c:pt>
                <c:pt idx="20">
                  <c:v>43770</c:v>
                </c:pt>
                <c:pt idx="21">
                  <c:v>43800</c:v>
                </c:pt>
                <c:pt idx="22">
                  <c:v>43831</c:v>
                </c:pt>
                <c:pt idx="23">
                  <c:v>43862</c:v>
                </c:pt>
                <c:pt idx="24">
                  <c:v>43891</c:v>
                </c:pt>
                <c:pt idx="25">
                  <c:v>43922</c:v>
                </c:pt>
                <c:pt idx="26">
                  <c:v>43952</c:v>
                </c:pt>
                <c:pt idx="27">
                  <c:v>43983</c:v>
                </c:pt>
                <c:pt idx="28">
                  <c:v>44013</c:v>
                </c:pt>
                <c:pt idx="29">
                  <c:v>44044</c:v>
                </c:pt>
                <c:pt idx="30">
                  <c:v>44075</c:v>
                </c:pt>
                <c:pt idx="31">
                  <c:v>44105</c:v>
                </c:pt>
                <c:pt idx="32">
                  <c:v>44136</c:v>
                </c:pt>
                <c:pt idx="33">
                  <c:v>44166</c:v>
                </c:pt>
                <c:pt idx="34">
                  <c:v>44197</c:v>
                </c:pt>
                <c:pt idx="35">
                  <c:v>44228</c:v>
                </c:pt>
                <c:pt idx="36">
                  <c:v>44256</c:v>
                </c:pt>
                <c:pt idx="37">
                  <c:v>44287</c:v>
                </c:pt>
              </c:numCache>
            </c:numRef>
          </c:cat>
          <c:val>
            <c:numRef>
              <c:f>'Death Docs Volumes + Uptake'!$B$2:$B$39</c:f>
              <c:numCache>
                <c:formatCode>General</c:formatCode>
                <c:ptCount val="38"/>
                <c:pt idx="0">
                  <c:v>2669</c:v>
                </c:pt>
                <c:pt idx="1">
                  <c:v>2668</c:v>
                </c:pt>
                <c:pt idx="2">
                  <c:v>2831</c:v>
                </c:pt>
                <c:pt idx="3">
                  <c:v>2895</c:v>
                </c:pt>
                <c:pt idx="4">
                  <c:v>3029</c:v>
                </c:pt>
                <c:pt idx="5">
                  <c:v>3158</c:v>
                </c:pt>
                <c:pt idx="6">
                  <c:v>2870</c:v>
                </c:pt>
                <c:pt idx="7">
                  <c:v>2867</c:v>
                </c:pt>
                <c:pt idx="8">
                  <c:v>2636</c:v>
                </c:pt>
                <c:pt idx="9">
                  <c:v>2618</c:v>
                </c:pt>
                <c:pt idx="10">
                  <c:v>2661</c:v>
                </c:pt>
                <c:pt idx="11">
                  <c:v>2265</c:v>
                </c:pt>
                <c:pt idx="12">
                  <c:v>2840</c:v>
                </c:pt>
                <c:pt idx="13">
                  <c:v>2778</c:v>
                </c:pt>
                <c:pt idx="14">
                  <c:v>2992</c:v>
                </c:pt>
                <c:pt idx="15">
                  <c:v>3136</c:v>
                </c:pt>
                <c:pt idx="16">
                  <c:v>3337</c:v>
                </c:pt>
                <c:pt idx="17">
                  <c:v>3142</c:v>
                </c:pt>
                <c:pt idx="18">
                  <c:v>2926</c:v>
                </c:pt>
                <c:pt idx="19">
                  <c:v>2866</c:v>
                </c:pt>
                <c:pt idx="20">
                  <c:v>2675</c:v>
                </c:pt>
                <c:pt idx="21">
                  <c:v>2603</c:v>
                </c:pt>
                <c:pt idx="22">
                  <c:v>2727</c:v>
                </c:pt>
                <c:pt idx="23">
                  <c:v>2515</c:v>
                </c:pt>
                <c:pt idx="24">
                  <c:v>2716</c:v>
                </c:pt>
                <c:pt idx="25">
                  <c:v>2703</c:v>
                </c:pt>
                <c:pt idx="26">
                  <c:v>2726</c:v>
                </c:pt>
                <c:pt idx="27">
                  <c:v>2703</c:v>
                </c:pt>
                <c:pt idx="28">
                  <c:v>2936</c:v>
                </c:pt>
                <c:pt idx="29">
                  <c:v>2822</c:v>
                </c:pt>
                <c:pt idx="30">
                  <c:v>2660</c:v>
                </c:pt>
                <c:pt idx="31">
                  <c:v>2789</c:v>
                </c:pt>
                <c:pt idx="32">
                  <c:v>2657</c:v>
                </c:pt>
                <c:pt idx="33">
                  <c:v>2874</c:v>
                </c:pt>
                <c:pt idx="34">
                  <c:v>2870</c:v>
                </c:pt>
                <c:pt idx="35">
                  <c:v>2481</c:v>
                </c:pt>
                <c:pt idx="36">
                  <c:v>2826</c:v>
                </c:pt>
                <c:pt idx="37">
                  <c:v>2733</c:v>
                </c:pt>
              </c:numCache>
            </c:numRef>
          </c:val>
          <c:extLst>
            <c:ext xmlns:c16="http://schemas.microsoft.com/office/drawing/2014/chart" uri="{C3380CC4-5D6E-409C-BE32-E72D297353CC}">
              <c16:uniqueId val="{00000000-91D5-43EB-8AB6-5A083CEB95CA}"/>
            </c:ext>
          </c:extLst>
        </c:ser>
        <c:ser>
          <c:idx val="1"/>
          <c:order val="1"/>
          <c:tx>
            <c:strRef>
              <c:f>'Death Docs Volumes + Uptake'!$C$1</c:f>
              <c:strCache>
                <c:ptCount val="1"/>
                <c:pt idx="0">
                  <c:v>Death Docs Submitted Online</c:v>
                </c:pt>
              </c:strCache>
            </c:strRef>
          </c:tx>
          <c:spPr>
            <a:solidFill>
              <a:schemeClr val="accent5">
                <a:lumMod val="60000"/>
                <a:lumOff val="40000"/>
              </a:schemeClr>
            </a:solidFill>
            <a:ln>
              <a:noFill/>
            </a:ln>
            <a:effectLst/>
          </c:spPr>
          <c:invertIfNegative val="0"/>
          <c:cat>
            <c:numRef>
              <c:f>'Death Docs Volumes + Uptake'!$A$2:$A$39</c:f>
              <c:numCache>
                <c:formatCode>mmm\-yy</c:formatCode>
                <c:ptCount val="38"/>
                <c:pt idx="0">
                  <c:v>43160</c:v>
                </c:pt>
                <c:pt idx="1">
                  <c:v>43191</c:v>
                </c:pt>
                <c:pt idx="2">
                  <c:v>43221</c:v>
                </c:pt>
                <c:pt idx="3">
                  <c:v>43252</c:v>
                </c:pt>
                <c:pt idx="4">
                  <c:v>43282</c:v>
                </c:pt>
                <c:pt idx="5">
                  <c:v>43313</c:v>
                </c:pt>
                <c:pt idx="6">
                  <c:v>43344</c:v>
                </c:pt>
                <c:pt idx="7">
                  <c:v>43374</c:v>
                </c:pt>
                <c:pt idx="8">
                  <c:v>43405</c:v>
                </c:pt>
                <c:pt idx="9">
                  <c:v>43435</c:v>
                </c:pt>
                <c:pt idx="10">
                  <c:v>43466</c:v>
                </c:pt>
                <c:pt idx="11">
                  <c:v>43497</c:v>
                </c:pt>
                <c:pt idx="12">
                  <c:v>43525</c:v>
                </c:pt>
                <c:pt idx="13">
                  <c:v>43556</c:v>
                </c:pt>
                <c:pt idx="14">
                  <c:v>43586</c:v>
                </c:pt>
                <c:pt idx="15">
                  <c:v>43617</c:v>
                </c:pt>
                <c:pt idx="16">
                  <c:v>43647</c:v>
                </c:pt>
                <c:pt idx="17">
                  <c:v>43678</c:v>
                </c:pt>
                <c:pt idx="18">
                  <c:v>43709</c:v>
                </c:pt>
                <c:pt idx="19">
                  <c:v>43739</c:v>
                </c:pt>
                <c:pt idx="20">
                  <c:v>43770</c:v>
                </c:pt>
                <c:pt idx="21">
                  <c:v>43800</c:v>
                </c:pt>
                <c:pt idx="22">
                  <c:v>43831</c:v>
                </c:pt>
                <c:pt idx="23">
                  <c:v>43862</c:v>
                </c:pt>
                <c:pt idx="24">
                  <c:v>43891</c:v>
                </c:pt>
                <c:pt idx="25">
                  <c:v>43922</c:v>
                </c:pt>
                <c:pt idx="26">
                  <c:v>43952</c:v>
                </c:pt>
                <c:pt idx="27">
                  <c:v>43983</c:v>
                </c:pt>
                <c:pt idx="28">
                  <c:v>44013</c:v>
                </c:pt>
                <c:pt idx="29">
                  <c:v>44044</c:v>
                </c:pt>
                <c:pt idx="30">
                  <c:v>44075</c:v>
                </c:pt>
                <c:pt idx="31">
                  <c:v>44105</c:v>
                </c:pt>
                <c:pt idx="32">
                  <c:v>44136</c:v>
                </c:pt>
                <c:pt idx="33">
                  <c:v>44166</c:v>
                </c:pt>
                <c:pt idx="34">
                  <c:v>44197</c:v>
                </c:pt>
                <c:pt idx="35">
                  <c:v>44228</c:v>
                </c:pt>
                <c:pt idx="36">
                  <c:v>44256</c:v>
                </c:pt>
                <c:pt idx="37">
                  <c:v>44287</c:v>
                </c:pt>
              </c:numCache>
            </c:numRef>
          </c:cat>
          <c:val>
            <c:numRef>
              <c:f>'Death Docs Volumes + Uptake'!$C$2:$C$39</c:f>
              <c:numCache>
                <c:formatCode>General</c:formatCode>
                <c:ptCount val="38"/>
                <c:pt idx="0">
                  <c:v>64</c:v>
                </c:pt>
                <c:pt idx="1">
                  <c:v>84</c:v>
                </c:pt>
                <c:pt idx="2">
                  <c:v>89</c:v>
                </c:pt>
                <c:pt idx="3">
                  <c:v>94</c:v>
                </c:pt>
                <c:pt idx="4">
                  <c:v>168</c:v>
                </c:pt>
                <c:pt idx="5">
                  <c:v>276</c:v>
                </c:pt>
                <c:pt idx="6">
                  <c:v>259</c:v>
                </c:pt>
                <c:pt idx="7">
                  <c:v>400</c:v>
                </c:pt>
                <c:pt idx="8">
                  <c:v>453</c:v>
                </c:pt>
                <c:pt idx="9">
                  <c:v>496</c:v>
                </c:pt>
                <c:pt idx="10">
                  <c:v>471</c:v>
                </c:pt>
                <c:pt idx="11">
                  <c:v>501</c:v>
                </c:pt>
                <c:pt idx="12">
                  <c:v>625</c:v>
                </c:pt>
                <c:pt idx="13">
                  <c:v>712</c:v>
                </c:pt>
                <c:pt idx="14">
                  <c:v>824</c:v>
                </c:pt>
                <c:pt idx="15">
                  <c:v>848</c:v>
                </c:pt>
                <c:pt idx="16">
                  <c:v>1168</c:v>
                </c:pt>
                <c:pt idx="17">
                  <c:v>1243</c:v>
                </c:pt>
                <c:pt idx="18">
                  <c:v>1218</c:v>
                </c:pt>
                <c:pt idx="19">
                  <c:v>1251</c:v>
                </c:pt>
                <c:pt idx="20">
                  <c:v>1172</c:v>
                </c:pt>
                <c:pt idx="21">
                  <c:v>1193</c:v>
                </c:pt>
                <c:pt idx="22">
                  <c:v>1294</c:v>
                </c:pt>
                <c:pt idx="23">
                  <c:v>1248</c:v>
                </c:pt>
                <c:pt idx="24">
                  <c:v>1481</c:v>
                </c:pt>
                <c:pt idx="25">
                  <c:v>1809</c:v>
                </c:pt>
                <c:pt idx="26">
                  <c:v>1870</c:v>
                </c:pt>
                <c:pt idx="27">
                  <c:v>1838</c:v>
                </c:pt>
                <c:pt idx="28">
                  <c:v>1977</c:v>
                </c:pt>
                <c:pt idx="29">
                  <c:v>2000</c:v>
                </c:pt>
                <c:pt idx="30">
                  <c:v>1815</c:v>
                </c:pt>
                <c:pt idx="31">
                  <c:v>1891</c:v>
                </c:pt>
                <c:pt idx="32">
                  <c:v>1933</c:v>
                </c:pt>
                <c:pt idx="33">
                  <c:v>2052</c:v>
                </c:pt>
                <c:pt idx="34">
                  <c:v>2140</c:v>
                </c:pt>
                <c:pt idx="35">
                  <c:v>1820</c:v>
                </c:pt>
                <c:pt idx="36">
                  <c:v>2062</c:v>
                </c:pt>
                <c:pt idx="37">
                  <c:v>1993</c:v>
                </c:pt>
              </c:numCache>
            </c:numRef>
          </c:val>
          <c:extLst>
            <c:ext xmlns:c16="http://schemas.microsoft.com/office/drawing/2014/chart" uri="{C3380CC4-5D6E-409C-BE32-E72D297353CC}">
              <c16:uniqueId val="{00000001-91D5-43EB-8AB6-5A083CEB95CA}"/>
            </c:ext>
          </c:extLst>
        </c:ser>
        <c:dLbls>
          <c:showLegendKey val="0"/>
          <c:showVal val="0"/>
          <c:showCatName val="0"/>
          <c:showSerName val="0"/>
          <c:showPercent val="0"/>
          <c:showBubbleSize val="0"/>
        </c:dLbls>
        <c:gapWidth val="50"/>
        <c:axId val="535416440"/>
        <c:axId val="535423328"/>
      </c:barChart>
      <c:lineChart>
        <c:grouping val="standard"/>
        <c:varyColors val="0"/>
        <c:ser>
          <c:idx val="2"/>
          <c:order val="2"/>
          <c:tx>
            <c:strRef>
              <c:f>'Death Docs Volumes + Uptake'!$D$1</c:f>
              <c:strCache>
                <c:ptCount val="1"/>
                <c:pt idx="0">
                  <c:v>Online Uptake</c:v>
                </c:pt>
              </c:strCache>
            </c:strRef>
          </c:tx>
          <c:spPr>
            <a:ln w="34925" cap="rnd">
              <a:solidFill>
                <a:schemeClr val="tx1"/>
              </a:solidFill>
              <a:round/>
            </a:ln>
            <a:effectLst/>
          </c:spPr>
          <c:marker>
            <c:symbol val="none"/>
          </c:marker>
          <c:cat>
            <c:numRef>
              <c:f>'Death Docs Volumes + Uptake'!$A$2:$A$39</c:f>
              <c:numCache>
                <c:formatCode>mmm\-yy</c:formatCode>
                <c:ptCount val="38"/>
                <c:pt idx="0">
                  <c:v>43160</c:v>
                </c:pt>
                <c:pt idx="1">
                  <c:v>43191</c:v>
                </c:pt>
                <c:pt idx="2">
                  <c:v>43221</c:v>
                </c:pt>
                <c:pt idx="3">
                  <c:v>43252</c:v>
                </c:pt>
                <c:pt idx="4">
                  <c:v>43282</c:v>
                </c:pt>
                <c:pt idx="5">
                  <c:v>43313</c:v>
                </c:pt>
                <c:pt idx="6">
                  <c:v>43344</c:v>
                </c:pt>
                <c:pt idx="7">
                  <c:v>43374</c:v>
                </c:pt>
                <c:pt idx="8">
                  <c:v>43405</c:v>
                </c:pt>
                <c:pt idx="9">
                  <c:v>43435</c:v>
                </c:pt>
                <c:pt idx="10">
                  <c:v>43466</c:v>
                </c:pt>
                <c:pt idx="11">
                  <c:v>43497</c:v>
                </c:pt>
                <c:pt idx="12">
                  <c:v>43525</c:v>
                </c:pt>
                <c:pt idx="13">
                  <c:v>43556</c:v>
                </c:pt>
                <c:pt idx="14">
                  <c:v>43586</c:v>
                </c:pt>
                <c:pt idx="15">
                  <c:v>43617</c:v>
                </c:pt>
                <c:pt idx="16">
                  <c:v>43647</c:v>
                </c:pt>
                <c:pt idx="17">
                  <c:v>43678</c:v>
                </c:pt>
                <c:pt idx="18">
                  <c:v>43709</c:v>
                </c:pt>
                <c:pt idx="19">
                  <c:v>43739</c:v>
                </c:pt>
                <c:pt idx="20">
                  <c:v>43770</c:v>
                </c:pt>
                <c:pt idx="21">
                  <c:v>43800</c:v>
                </c:pt>
                <c:pt idx="22">
                  <c:v>43831</c:v>
                </c:pt>
                <c:pt idx="23">
                  <c:v>43862</c:v>
                </c:pt>
                <c:pt idx="24">
                  <c:v>43891</c:v>
                </c:pt>
                <c:pt idx="25">
                  <c:v>43922</c:v>
                </c:pt>
                <c:pt idx="26">
                  <c:v>43952</c:v>
                </c:pt>
                <c:pt idx="27">
                  <c:v>43983</c:v>
                </c:pt>
                <c:pt idx="28">
                  <c:v>44013</c:v>
                </c:pt>
                <c:pt idx="29">
                  <c:v>44044</c:v>
                </c:pt>
                <c:pt idx="30">
                  <c:v>44075</c:v>
                </c:pt>
                <c:pt idx="31">
                  <c:v>44105</c:v>
                </c:pt>
                <c:pt idx="32">
                  <c:v>44136</c:v>
                </c:pt>
                <c:pt idx="33">
                  <c:v>44166</c:v>
                </c:pt>
                <c:pt idx="34">
                  <c:v>44197</c:v>
                </c:pt>
                <c:pt idx="35">
                  <c:v>44228</c:v>
                </c:pt>
                <c:pt idx="36">
                  <c:v>44256</c:v>
                </c:pt>
                <c:pt idx="37">
                  <c:v>44287</c:v>
                </c:pt>
              </c:numCache>
            </c:numRef>
          </c:cat>
          <c:val>
            <c:numRef>
              <c:f>'Death Docs Volumes + Uptake'!$D$2:$D$39</c:f>
              <c:numCache>
                <c:formatCode>0%</c:formatCode>
                <c:ptCount val="38"/>
                <c:pt idx="0">
                  <c:v>2.39790184E-2</c:v>
                </c:pt>
                <c:pt idx="1">
                  <c:v>3.14842579E-2</c:v>
                </c:pt>
                <c:pt idx="2">
                  <c:v>3.1437654500000002E-2</c:v>
                </c:pt>
                <c:pt idx="3">
                  <c:v>3.2469775499999999E-2</c:v>
                </c:pt>
                <c:pt idx="4">
                  <c:v>5.5463849500000002E-2</c:v>
                </c:pt>
                <c:pt idx="5">
                  <c:v>8.7397086799999996E-2</c:v>
                </c:pt>
                <c:pt idx="6">
                  <c:v>9.0243902400000006E-2</c:v>
                </c:pt>
                <c:pt idx="7">
                  <c:v>0.13951866060000001</c:v>
                </c:pt>
                <c:pt idx="8">
                  <c:v>0.1718512898</c:v>
                </c:pt>
                <c:pt idx="9">
                  <c:v>0.18945760119999999</c:v>
                </c:pt>
                <c:pt idx="10">
                  <c:v>0.17700112740000001</c:v>
                </c:pt>
                <c:pt idx="11">
                  <c:v>0.221192053</c:v>
                </c:pt>
                <c:pt idx="12">
                  <c:v>0.2200704225</c:v>
                </c:pt>
                <c:pt idx="13">
                  <c:v>0.25629949600000002</c:v>
                </c:pt>
                <c:pt idx="14">
                  <c:v>0.27540106949999998</c:v>
                </c:pt>
                <c:pt idx="15">
                  <c:v>0.2704081633</c:v>
                </c:pt>
                <c:pt idx="16">
                  <c:v>0.35001498349999999</c:v>
                </c:pt>
                <c:pt idx="17">
                  <c:v>0.3956078931</c:v>
                </c:pt>
                <c:pt idx="18">
                  <c:v>0.4162679426</c:v>
                </c:pt>
                <c:pt idx="19">
                  <c:v>0.43649685970000002</c:v>
                </c:pt>
                <c:pt idx="20">
                  <c:v>0.4381308411</c:v>
                </c:pt>
                <c:pt idx="21">
                  <c:v>0.45831732619999999</c:v>
                </c:pt>
                <c:pt idx="22">
                  <c:v>0.47451411809999999</c:v>
                </c:pt>
                <c:pt idx="23">
                  <c:v>0.49622266399999998</c:v>
                </c:pt>
                <c:pt idx="24">
                  <c:v>0.54528718700000001</c:v>
                </c:pt>
                <c:pt idx="25">
                  <c:v>0.66925638180000002</c:v>
                </c:pt>
                <c:pt idx="26">
                  <c:v>0.68598679380000005</c:v>
                </c:pt>
                <c:pt idx="27">
                  <c:v>0.67998520159999998</c:v>
                </c:pt>
                <c:pt idx="28">
                  <c:v>0.67336512260000003</c:v>
                </c:pt>
                <c:pt idx="29">
                  <c:v>0.70871722179999996</c:v>
                </c:pt>
                <c:pt idx="30">
                  <c:v>0.68233082710000004</c:v>
                </c:pt>
                <c:pt idx="31">
                  <c:v>0.67802079599999998</c:v>
                </c:pt>
                <c:pt idx="32">
                  <c:v>0.72751223180000002</c:v>
                </c:pt>
                <c:pt idx="33">
                  <c:v>0.71398747389999995</c:v>
                </c:pt>
                <c:pt idx="34">
                  <c:v>0.74564459930000004</c:v>
                </c:pt>
                <c:pt idx="35">
                  <c:v>0.73357517130000005</c:v>
                </c:pt>
                <c:pt idx="36">
                  <c:v>0.7296532201</c:v>
                </c:pt>
                <c:pt idx="37">
                  <c:v>0.72923527259999998</c:v>
                </c:pt>
              </c:numCache>
            </c:numRef>
          </c:val>
          <c:smooth val="0"/>
          <c:extLst>
            <c:ext xmlns:c16="http://schemas.microsoft.com/office/drawing/2014/chart" uri="{C3380CC4-5D6E-409C-BE32-E72D297353CC}">
              <c16:uniqueId val="{00000002-91D5-43EB-8AB6-5A083CEB95CA}"/>
            </c:ext>
          </c:extLst>
        </c:ser>
        <c:dLbls>
          <c:showLegendKey val="0"/>
          <c:showVal val="0"/>
          <c:showCatName val="0"/>
          <c:showSerName val="0"/>
          <c:showPercent val="0"/>
          <c:showBubbleSize val="0"/>
        </c:dLbls>
        <c:marker val="1"/>
        <c:smooth val="0"/>
        <c:axId val="535397416"/>
        <c:axId val="535381016"/>
      </c:lineChart>
      <c:dateAx>
        <c:axId val="53541644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35423328"/>
        <c:crosses val="autoZero"/>
        <c:auto val="1"/>
        <c:lblOffset val="100"/>
        <c:baseTimeUnit val="months"/>
      </c:dateAx>
      <c:valAx>
        <c:axId val="535423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b="1"/>
                  <a:t>Number of Deaths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35416440"/>
        <c:crosses val="autoZero"/>
        <c:crossBetween val="between"/>
      </c:valAx>
      <c:valAx>
        <c:axId val="535381016"/>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b="1"/>
                  <a:t>Online Uptake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35397416"/>
        <c:crosses val="max"/>
        <c:crossBetween val="between"/>
      </c:valAx>
      <c:dateAx>
        <c:axId val="535397416"/>
        <c:scaling>
          <c:orientation val="minMax"/>
        </c:scaling>
        <c:delete val="1"/>
        <c:axPos val="b"/>
        <c:numFmt formatCode="mmm\-yy" sourceLinked="1"/>
        <c:majorTickMark val="out"/>
        <c:minorTickMark val="none"/>
        <c:tickLblPos val="nextTo"/>
        <c:crossAx val="535381016"/>
        <c:crosses val="autoZero"/>
        <c:auto val="1"/>
        <c:lblOffset val="100"/>
        <c:baseTimeUnit val="months"/>
      </c:date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889938" cy="487680"/>
          </a:xfrm>
          <a:prstGeom prst="rect">
            <a:avLst/>
          </a:prstGeom>
        </p:spPr>
        <p:txBody>
          <a:bodyPr vert="horz" lIns="91395" tIns="45696" rIns="91395" bIns="45696" rtlCol="0"/>
          <a:lstStyle>
            <a:lvl1pPr algn="l">
              <a:defRPr sz="1200"/>
            </a:lvl1pPr>
          </a:lstStyle>
          <a:p>
            <a:endParaRPr lang="en-NZ" dirty="0"/>
          </a:p>
        </p:txBody>
      </p:sp>
      <p:sp>
        <p:nvSpPr>
          <p:cNvPr id="3" name="Date Placeholder 2"/>
          <p:cNvSpPr>
            <a:spLocks noGrp="1"/>
          </p:cNvSpPr>
          <p:nvPr>
            <p:ph type="dt" sz="quarter" idx="1"/>
          </p:nvPr>
        </p:nvSpPr>
        <p:spPr>
          <a:xfrm>
            <a:off x="3777607" y="0"/>
            <a:ext cx="2889938" cy="487680"/>
          </a:xfrm>
          <a:prstGeom prst="rect">
            <a:avLst/>
          </a:prstGeom>
        </p:spPr>
        <p:txBody>
          <a:bodyPr vert="horz" lIns="91395" tIns="45696" rIns="91395" bIns="45696" rtlCol="0"/>
          <a:lstStyle>
            <a:lvl1pPr algn="r">
              <a:defRPr sz="1200"/>
            </a:lvl1pPr>
          </a:lstStyle>
          <a:p>
            <a:fld id="{22094BAE-4BB5-469A-A41B-D6CDE580176E}" type="datetimeFigureOut">
              <a:rPr lang="en-NZ" smtClean="0"/>
              <a:t>17/06/21</a:t>
            </a:fld>
            <a:endParaRPr lang="en-NZ" dirty="0"/>
          </a:p>
        </p:txBody>
      </p:sp>
      <p:sp>
        <p:nvSpPr>
          <p:cNvPr id="4" name="Footer Placeholder 3"/>
          <p:cNvSpPr>
            <a:spLocks noGrp="1"/>
          </p:cNvSpPr>
          <p:nvPr>
            <p:ph type="ftr" sz="quarter" idx="2"/>
          </p:nvPr>
        </p:nvSpPr>
        <p:spPr>
          <a:xfrm>
            <a:off x="4" y="9264227"/>
            <a:ext cx="2889938" cy="487680"/>
          </a:xfrm>
          <a:prstGeom prst="rect">
            <a:avLst/>
          </a:prstGeom>
        </p:spPr>
        <p:txBody>
          <a:bodyPr vert="horz" lIns="91395" tIns="45696" rIns="91395" bIns="45696" rtlCol="0" anchor="b"/>
          <a:lstStyle>
            <a:lvl1pPr algn="l">
              <a:defRPr sz="1200"/>
            </a:lvl1pPr>
          </a:lstStyle>
          <a:p>
            <a:endParaRPr lang="en-NZ" dirty="0"/>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395" tIns="45696" rIns="91395" bIns="45696" rtlCol="0" anchor="b"/>
          <a:lstStyle>
            <a:lvl1pPr algn="r">
              <a:defRPr sz="1200"/>
            </a:lvl1pPr>
          </a:lstStyle>
          <a:p>
            <a:fld id="{342428D0-2520-4026-8D2C-070B4AE6D8DC}" type="slidenum">
              <a:rPr lang="en-NZ" smtClean="0"/>
              <a:t>‹#›</a:t>
            </a:fld>
            <a:endParaRPr lang="en-NZ" dirty="0"/>
          </a:p>
        </p:txBody>
      </p:sp>
    </p:spTree>
    <p:extLst>
      <p:ext uri="{BB962C8B-B14F-4D97-AF65-F5344CB8AC3E}">
        <p14:creationId xmlns:p14="http://schemas.microsoft.com/office/powerpoint/2010/main" val="1086432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889938" cy="487680"/>
          </a:xfrm>
          <a:prstGeom prst="rect">
            <a:avLst/>
          </a:prstGeom>
        </p:spPr>
        <p:txBody>
          <a:bodyPr vert="horz" lIns="91395" tIns="45696" rIns="91395" bIns="45696" rtlCol="0"/>
          <a:lstStyle>
            <a:lvl1pPr algn="l">
              <a:defRPr sz="1200"/>
            </a:lvl1pPr>
          </a:lstStyle>
          <a:p>
            <a:endParaRPr lang="en-NZ" dirty="0"/>
          </a:p>
        </p:txBody>
      </p:sp>
      <p:sp>
        <p:nvSpPr>
          <p:cNvPr id="3" name="Date Placeholder 2"/>
          <p:cNvSpPr>
            <a:spLocks noGrp="1"/>
          </p:cNvSpPr>
          <p:nvPr>
            <p:ph type="dt" idx="1"/>
          </p:nvPr>
        </p:nvSpPr>
        <p:spPr>
          <a:xfrm>
            <a:off x="3777607" y="0"/>
            <a:ext cx="2889938" cy="487680"/>
          </a:xfrm>
          <a:prstGeom prst="rect">
            <a:avLst/>
          </a:prstGeom>
        </p:spPr>
        <p:txBody>
          <a:bodyPr vert="horz" lIns="91395" tIns="45696" rIns="91395" bIns="45696" rtlCol="0"/>
          <a:lstStyle>
            <a:lvl1pPr algn="r">
              <a:defRPr sz="1200"/>
            </a:lvl1pPr>
          </a:lstStyle>
          <a:p>
            <a:fld id="{9DF00BD5-4761-4FC3-92DB-11DDD1C09E88}" type="datetimeFigureOut">
              <a:rPr lang="en-NZ" smtClean="0"/>
              <a:t>17/06/21</a:t>
            </a:fld>
            <a:endParaRPr lang="en-NZ" dirty="0"/>
          </a:p>
        </p:txBody>
      </p:sp>
      <p:sp>
        <p:nvSpPr>
          <p:cNvPr id="4" name="Slide Image Placeholder 3"/>
          <p:cNvSpPr>
            <a:spLocks noGrp="1" noRot="1" noChangeAspect="1"/>
          </p:cNvSpPr>
          <p:nvPr>
            <p:ph type="sldImg" idx="2"/>
          </p:nvPr>
        </p:nvSpPr>
        <p:spPr>
          <a:xfrm>
            <a:off x="82550" y="731838"/>
            <a:ext cx="6503988" cy="3657600"/>
          </a:xfrm>
          <a:prstGeom prst="rect">
            <a:avLst/>
          </a:prstGeom>
          <a:noFill/>
          <a:ln w="12700">
            <a:solidFill>
              <a:prstClr val="black"/>
            </a:solidFill>
          </a:ln>
        </p:spPr>
        <p:txBody>
          <a:bodyPr vert="horz" lIns="91395" tIns="45696" rIns="91395" bIns="45696" rtlCol="0" anchor="ctr"/>
          <a:lstStyle/>
          <a:p>
            <a:endParaRPr lang="en-NZ" dirty="0"/>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395" tIns="45696" rIns="91395" bIns="456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4" y="9264227"/>
            <a:ext cx="2889938" cy="487680"/>
          </a:xfrm>
          <a:prstGeom prst="rect">
            <a:avLst/>
          </a:prstGeom>
        </p:spPr>
        <p:txBody>
          <a:bodyPr vert="horz" lIns="91395" tIns="45696" rIns="91395" bIns="45696" rtlCol="0" anchor="b"/>
          <a:lstStyle>
            <a:lvl1pPr algn="l">
              <a:defRPr sz="1200"/>
            </a:lvl1pPr>
          </a:lstStyle>
          <a:p>
            <a:endParaRPr lang="en-NZ" dirty="0"/>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395" tIns="45696" rIns="91395" bIns="45696" rtlCol="0" anchor="b"/>
          <a:lstStyle>
            <a:lvl1pPr algn="r">
              <a:defRPr sz="1200"/>
            </a:lvl1pPr>
          </a:lstStyle>
          <a:p>
            <a:fld id="{5F346522-C387-4F2F-BCF0-871E7F5E6A9F}" type="slidenum">
              <a:rPr lang="en-NZ" smtClean="0"/>
              <a:t>‹#›</a:t>
            </a:fld>
            <a:endParaRPr lang="en-NZ" dirty="0"/>
          </a:p>
        </p:txBody>
      </p:sp>
    </p:spTree>
    <p:extLst>
      <p:ext uri="{BB962C8B-B14F-4D97-AF65-F5344CB8AC3E}">
        <p14:creationId xmlns:p14="http://schemas.microsoft.com/office/powerpoint/2010/main" val="917931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r>
              <a:rPr lang="en-NZ" sz="1200" dirty="0"/>
              <a:t>This is the number</a:t>
            </a:r>
            <a:r>
              <a:rPr lang="en-NZ" sz="1200" baseline="0" dirty="0"/>
              <a:t> of death registrations completed per month, based on the date the registration is completed. This is in line with our regular reporting. </a:t>
            </a:r>
          </a:p>
          <a:p>
            <a:endParaRPr lang="en-NZ" sz="1200" baseline="0" dirty="0"/>
          </a:p>
          <a:p>
            <a:r>
              <a:rPr lang="en-NZ" sz="1200" baseline="0" dirty="0"/>
              <a:t>Deaths usually have a seasonal peak in winter, but 2020 has been unusual in this regard. Because of COVID-19 related lockdowns and associated behaviour, the seasonal peak was non-</a:t>
            </a:r>
            <a:r>
              <a:rPr lang="en-NZ" sz="1200" baseline="0" dirty="0" err="1"/>
              <a:t>existant</a:t>
            </a:r>
            <a:r>
              <a:rPr lang="en-NZ" sz="1200" baseline="0" dirty="0"/>
              <a:t>. This was mainly due to the lack of the usual winter flu and pneumonia season. </a:t>
            </a:r>
          </a:p>
          <a:p>
            <a:endParaRPr lang="en-NZ" sz="1200" baseline="0" dirty="0"/>
          </a:p>
          <a:p>
            <a:r>
              <a:rPr lang="en-NZ" sz="1200" dirty="0"/>
              <a:t>https://www.thelancet.com/journals/lancet/article/PIIS0140-6736(20)32647-7/fulltext</a:t>
            </a:r>
          </a:p>
          <a:p>
            <a:r>
              <a:rPr lang="en-NZ" sz="1200" dirty="0"/>
              <a:t>https://www.rnz.co.nz/national/programmes/sunday/audio/2018767843/near-extinction-of-influenza-in-nz-as-numbers-drop-due-to-lockdown</a:t>
            </a:r>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2</a:t>
            </a:fld>
            <a:endParaRPr lang="en-NZ"/>
          </a:p>
        </p:txBody>
      </p:sp>
    </p:spTree>
    <p:extLst>
      <p:ext uri="{BB962C8B-B14F-4D97-AF65-F5344CB8AC3E}">
        <p14:creationId xmlns:p14="http://schemas.microsoft.com/office/powerpoint/2010/main" val="3505207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NZ" sz="1200" dirty="0">
                <a:solidFill>
                  <a:schemeClr val="dk1"/>
                </a:solidFill>
                <a:effectLst/>
                <a:latin typeface="+mn-lt"/>
                <a:ea typeface="+mn-ea"/>
                <a:cs typeface="+mn-cs"/>
              </a:rPr>
              <a:t>This is the number of death</a:t>
            </a:r>
            <a:r>
              <a:rPr lang="en-NZ" sz="1200" baseline="0" dirty="0">
                <a:solidFill>
                  <a:schemeClr val="dk1"/>
                </a:solidFill>
                <a:effectLst/>
                <a:latin typeface="+mn-lt"/>
                <a:ea typeface="+mn-ea"/>
                <a:cs typeface="+mn-cs"/>
              </a:rPr>
              <a:t> registrations</a:t>
            </a:r>
            <a:r>
              <a:rPr lang="en-NZ" sz="1200" dirty="0">
                <a:solidFill>
                  <a:schemeClr val="dk1"/>
                </a:solidFill>
                <a:effectLst/>
                <a:latin typeface="+mn-lt"/>
                <a:ea typeface="+mn-ea"/>
                <a:cs typeface="+mn-cs"/>
              </a:rPr>
              <a:t> received, based on the insertion date into </a:t>
            </a:r>
            <a:r>
              <a:rPr lang="en-NZ" sz="1200" dirty="0" err="1">
                <a:solidFill>
                  <a:schemeClr val="dk1"/>
                </a:solidFill>
                <a:effectLst/>
                <a:latin typeface="+mn-lt"/>
                <a:ea typeface="+mn-ea"/>
                <a:cs typeface="+mn-cs"/>
              </a:rPr>
              <a:t>Lifedata</a:t>
            </a:r>
            <a:r>
              <a:rPr lang="en-NZ" sz="1200" dirty="0">
                <a:solidFill>
                  <a:schemeClr val="dk1"/>
                </a:solidFill>
                <a:effectLst/>
                <a:latin typeface="+mn-lt"/>
                <a:ea typeface="+mn-ea"/>
                <a:cs typeface="+mn-cs"/>
              </a:rPr>
              <a:t>.</a:t>
            </a:r>
            <a:r>
              <a:rPr lang="en-NZ" sz="1200" baseline="0" dirty="0">
                <a:solidFill>
                  <a:schemeClr val="dk1"/>
                </a:solidFill>
                <a:effectLst/>
                <a:latin typeface="+mn-lt"/>
                <a:ea typeface="+mn-ea"/>
                <a:cs typeface="+mn-cs"/>
              </a:rPr>
              <a:t> For online registrations, the insertion date and received date will be the same as registrations are immediately pushed from the online system into </a:t>
            </a:r>
            <a:r>
              <a:rPr lang="en-NZ" sz="1200" baseline="0" dirty="0" err="1">
                <a:solidFill>
                  <a:schemeClr val="dk1"/>
                </a:solidFill>
                <a:effectLst/>
                <a:latin typeface="+mn-lt"/>
                <a:ea typeface="+mn-ea"/>
                <a:cs typeface="+mn-cs"/>
              </a:rPr>
              <a:t>Lifedata</a:t>
            </a:r>
            <a:r>
              <a:rPr lang="en-NZ" sz="1200" baseline="0" dirty="0">
                <a:solidFill>
                  <a:schemeClr val="dk1"/>
                </a:solidFill>
                <a:effectLst/>
                <a:latin typeface="+mn-lt"/>
                <a:ea typeface="+mn-ea"/>
                <a:cs typeface="+mn-cs"/>
              </a:rPr>
              <a:t> and for paper registrations this should also always be the same, as they are data entered on the day we receive them, this ensures we can meet our SLA for death registrations.</a:t>
            </a:r>
            <a:endParaRPr lang="en-NZ" dirty="0">
              <a:effectLst/>
            </a:endParaRPr>
          </a:p>
          <a:p>
            <a:endParaRPr lang="en-NZ" sz="1200" dirty="0"/>
          </a:p>
          <a:p>
            <a:r>
              <a:rPr lang="en-NZ" sz="1200" dirty="0"/>
              <a:t>The vast majority of death registrations</a:t>
            </a:r>
            <a:r>
              <a:rPr lang="en-NZ" sz="1200" baseline="0" dirty="0"/>
              <a:t> are received online. Almost all funeral directors submit death registrations online. Most paper registrations will be forms submitted by people who are in charge of the burial/cremation, but who are not funeral directors.</a:t>
            </a:r>
          </a:p>
          <a:p>
            <a:endParaRPr lang="en-NZ" sz="1200" baseline="0" dirty="0"/>
          </a:p>
          <a:p>
            <a:r>
              <a:rPr lang="en-NZ" sz="1200" baseline="0" dirty="0"/>
              <a:t>The online uptake figure has been estimated based on the number of paper registrations received as a proportion of all registrations received. The paper number is a manual count taken from a spreadsheet, but we are reasonably confident in it's accuracy and as such this estimate should be robust. </a:t>
            </a:r>
          </a:p>
          <a:p>
            <a:pPr marL="0" marR="0" indent="0" algn="l" defTabSz="914400" rtl="0" eaLnBrk="1" fontAlgn="auto" latinLnBrk="0" hangingPunct="1">
              <a:lnSpc>
                <a:spcPct val="100000"/>
              </a:lnSpc>
              <a:spcBef>
                <a:spcPts val="0"/>
              </a:spcBef>
              <a:spcAft>
                <a:spcPts val="0"/>
              </a:spcAft>
              <a:buClrTx/>
              <a:buSzTx/>
              <a:buFontTx/>
              <a:buNone/>
              <a:tabLst/>
              <a:defRPr/>
            </a:pPr>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3</a:t>
            </a:fld>
            <a:endParaRPr lang="en-NZ"/>
          </a:p>
        </p:txBody>
      </p:sp>
    </p:spTree>
    <p:extLst>
      <p:ext uri="{BB962C8B-B14F-4D97-AF65-F5344CB8AC3E}">
        <p14:creationId xmlns:p14="http://schemas.microsoft.com/office/powerpoint/2010/main" val="609962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r>
              <a:rPr lang="en-NZ" sz="1200" dirty="0"/>
              <a:t>This is the number of</a:t>
            </a:r>
            <a:r>
              <a:rPr lang="en-NZ" sz="1200" baseline="0" dirty="0"/>
              <a:t> deaths that occurred, based on the date of death as recorded on the registration, compared to the number of deaths notified to the Ministry of Health via the Death Docs service. The Death Docs figures come from the Ministry of Health and are also based on the date the death occurred. </a:t>
            </a:r>
          </a:p>
          <a:p>
            <a:endParaRPr lang="en-NZ" sz="1200" baseline="0" dirty="0"/>
          </a:p>
          <a:p>
            <a:r>
              <a:rPr lang="en-NZ" sz="1200" baseline="0" dirty="0"/>
              <a:t>The Death Docs figures from Ministry of Health only go back to March 2018, so our figures have been aligned to these dates. Online uptake for this service has overall steadily increased over time, but had it's sharpest increase around the beginning of the COVID-19 pandemic, and has plateaued since.</a:t>
            </a:r>
            <a:endParaRPr lang="en-NZ"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4</a:t>
            </a:fld>
            <a:endParaRPr lang="en-NZ"/>
          </a:p>
        </p:txBody>
      </p:sp>
    </p:spTree>
    <p:extLst>
      <p:ext uri="{BB962C8B-B14F-4D97-AF65-F5344CB8AC3E}">
        <p14:creationId xmlns:p14="http://schemas.microsoft.com/office/powerpoint/2010/main" val="893007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20000"/>
              </a:lnSpc>
              <a:spcAft>
                <a:spcPts val="1200"/>
              </a:spcAft>
              <a:buFont typeface="Arial" panose="020B0604020202020204" pitchFamily="34" charset="0"/>
              <a:buChar char="•"/>
            </a:pPr>
            <a:r>
              <a:rPr lang="en-NZ" sz="1400" dirty="0"/>
              <a:t>Re-imagining and re-designing our life event and identity services around the needs of our customers and their </a:t>
            </a:r>
            <a:r>
              <a:rPr lang="en-NZ" sz="1400" dirty="0" err="1"/>
              <a:t>whānau</a:t>
            </a:r>
            <a:endParaRPr lang="en-NZ" sz="1400" dirty="0"/>
          </a:p>
          <a:p>
            <a:pPr marL="285750" indent="-285750">
              <a:lnSpc>
                <a:spcPct val="120000"/>
              </a:lnSpc>
              <a:spcAft>
                <a:spcPts val="1200"/>
              </a:spcAft>
              <a:buFont typeface="Arial" panose="020B0604020202020204" pitchFamily="34" charset="0"/>
              <a:buChar char="•"/>
            </a:pPr>
            <a:r>
              <a:rPr lang="en-NZ" sz="1400" dirty="0"/>
              <a:t>New Zealanders increasingly expect to interact and complete transactions with Government as simply as they would when banking, booking flights or communicating through social media </a:t>
            </a:r>
          </a:p>
          <a:p>
            <a:pPr marL="285750" indent="-285750">
              <a:lnSpc>
                <a:spcPct val="120000"/>
              </a:lnSpc>
              <a:spcAft>
                <a:spcPts val="1200"/>
              </a:spcAft>
              <a:buFont typeface="Arial" panose="020B0604020202020204" pitchFamily="34" charset="0"/>
              <a:buChar char="•"/>
            </a:pPr>
            <a:r>
              <a:rPr lang="en-NZ" sz="1400" dirty="0"/>
              <a:t>We’re achieving this through Te Ara Manaaki – a two-phase programme of work and Departmental priority</a:t>
            </a:r>
          </a:p>
          <a:p>
            <a:endParaRPr lang="en-NZ" dirty="0"/>
          </a:p>
        </p:txBody>
      </p:sp>
      <p:sp>
        <p:nvSpPr>
          <p:cNvPr id="4" name="Slide Number Placeholder 3"/>
          <p:cNvSpPr>
            <a:spLocks noGrp="1"/>
          </p:cNvSpPr>
          <p:nvPr>
            <p:ph type="sldNum" sz="quarter" idx="5"/>
          </p:nvPr>
        </p:nvSpPr>
        <p:spPr/>
        <p:txBody>
          <a:bodyPr/>
          <a:lstStyle/>
          <a:p>
            <a:fld id="{5F346522-C387-4F2F-BCF0-871E7F5E6A9F}" type="slidenum">
              <a:rPr lang="en-NZ" smtClean="0"/>
              <a:t>5</a:t>
            </a:fld>
            <a:endParaRPr lang="en-NZ" dirty="0"/>
          </a:p>
        </p:txBody>
      </p:sp>
    </p:spTree>
    <p:extLst>
      <p:ext uri="{BB962C8B-B14F-4D97-AF65-F5344CB8AC3E}">
        <p14:creationId xmlns:p14="http://schemas.microsoft.com/office/powerpoint/2010/main" val="497055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6</a:t>
            </a:fld>
            <a:endParaRPr lang="en-NZ"/>
          </a:p>
        </p:txBody>
      </p:sp>
    </p:spTree>
    <p:extLst>
      <p:ext uri="{BB962C8B-B14F-4D97-AF65-F5344CB8AC3E}">
        <p14:creationId xmlns:p14="http://schemas.microsoft.com/office/powerpoint/2010/main" val="2115090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r>
              <a:rPr lang="en-NZ" sz="2400" dirty="0"/>
              <a:t>This investment will: </a:t>
            </a:r>
          </a:p>
          <a:p>
            <a:pPr marL="685800" lvl="1" indent="-342900">
              <a:spcBef>
                <a:spcPts val="0"/>
              </a:spcBef>
              <a:buSzPct val="75000"/>
              <a:buFont typeface="Courier New" panose="02070309020205020404" pitchFamily="49" charset="0"/>
              <a:buChar char="o"/>
            </a:pPr>
            <a:r>
              <a:rPr lang="en-NZ" sz="2100" dirty="0"/>
              <a:t>shore up New Zealand’s national life and identity data infrastructure </a:t>
            </a:r>
          </a:p>
          <a:p>
            <a:pPr marL="685800" lvl="1" indent="-342900">
              <a:spcBef>
                <a:spcPts val="0"/>
              </a:spcBef>
              <a:buSzPct val="75000"/>
              <a:buFont typeface="Courier New" panose="02070309020205020404" pitchFamily="49" charset="0"/>
              <a:buChar char="o"/>
            </a:pPr>
            <a:r>
              <a:rPr lang="en-NZ" sz="2100" dirty="0"/>
              <a:t>enhance the value of personal identity information </a:t>
            </a:r>
          </a:p>
          <a:p>
            <a:pPr marL="685800" lvl="1" indent="-342900">
              <a:spcBef>
                <a:spcPts val="0"/>
              </a:spcBef>
              <a:buSzPct val="75000"/>
              <a:buFont typeface="Courier New" panose="02070309020205020404" pitchFamily="49" charset="0"/>
              <a:buChar char="o"/>
            </a:pPr>
            <a:r>
              <a:rPr lang="en-NZ" sz="2100" dirty="0"/>
              <a:t>empower people to use and control their personal data </a:t>
            </a:r>
          </a:p>
          <a:p>
            <a:pPr marL="685800" lvl="1" indent="-342900">
              <a:spcBef>
                <a:spcPts val="0"/>
              </a:spcBef>
              <a:buSzPct val="75000"/>
              <a:buFont typeface="Courier New" panose="02070309020205020404" pitchFamily="49" charset="0"/>
              <a:buChar char="o"/>
            </a:pPr>
            <a:r>
              <a:rPr lang="en-NZ" sz="2100" dirty="0"/>
              <a:t>implement service foundations that are safe, flexible, and scalable to meet the needs of digital government </a:t>
            </a:r>
          </a:p>
          <a:p>
            <a:pPr marL="685800" lvl="1" indent="-342900">
              <a:spcBef>
                <a:spcPts val="0"/>
              </a:spcBef>
              <a:buSzPct val="75000"/>
              <a:buFont typeface="Courier New" panose="02070309020205020404" pitchFamily="49" charset="0"/>
              <a:buChar char="o"/>
            </a:pPr>
            <a:r>
              <a:rPr lang="en-NZ" sz="2100" dirty="0"/>
              <a:t>improve access to public services for individuals and their </a:t>
            </a:r>
            <a:r>
              <a:rPr lang="en-NZ" sz="2100" dirty="0" err="1"/>
              <a:t>whānau</a:t>
            </a:r>
            <a:r>
              <a:rPr lang="en-NZ" sz="2100" dirty="0"/>
              <a:t> and those acting on their behalf</a:t>
            </a:r>
          </a:p>
          <a:p>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7</a:t>
            </a:fld>
            <a:endParaRPr lang="en-NZ"/>
          </a:p>
        </p:txBody>
      </p:sp>
    </p:spTree>
    <p:extLst>
      <p:ext uri="{BB962C8B-B14F-4D97-AF65-F5344CB8AC3E}">
        <p14:creationId xmlns:p14="http://schemas.microsoft.com/office/powerpoint/2010/main" val="218899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8</a:t>
            </a:fld>
            <a:endParaRPr lang="en-NZ"/>
          </a:p>
        </p:txBody>
      </p:sp>
    </p:spTree>
    <p:extLst>
      <p:ext uri="{BB962C8B-B14F-4D97-AF65-F5344CB8AC3E}">
        <p14:creationId xmlns:p14="http://schemas.microsoft.com/office/powerpoint/2010/main" val="2427172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endParaRPr lang="en-NZ"/>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272501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259096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62824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96430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279805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4126719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306354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2816950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1795401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142949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NZ"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FEA3B9-C395-4D50-A4C9-EF703109D997}" type="datetimeFigureOut">
              <a:rPr lang="en-NZ" smtClean="0"/>
              <a:t>17/06/21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2489481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FFEA3B9-C395-4D50-A4C9-EF703109D997}" type="datetimeFigureOut">
              <a:rPr lang="en-NZ" smtClean="0"/>
              <a:t>17/06/21</a:t>
            </a:fld>
            <a:endParaRPr lang="en-NZ"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D9E5ACD-E563-40DB-98E4-3BF19BA64029}" type="slidenum">
              <a:rPr lang="en-NZ" smtClean="0"/>
              <a:t>‹#›</a:t>
            </a:fld>
            <a:endParaRPr lang="en-NZ" dirty="0"/>
          </a:p>
        </p:txBody>
      </p:sp>
    </p:spTree>
    <p:extLst>
      <p:ext uri="{BB962C8B-B14F-4D97-AF65-F5344CB8AC3E}">
        <p14:creationId xmlns:p14="http://schemas.microsoft.com/office/powerpoint/2010/main" val="354115565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3528373" y="-2"/>
            <a:ext cx="5615627" cy="51435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0" name="Title 1"/>
          <p:cNvSpPr txBox="1">
            <a:spLocks/>
          </p:cNvSpPr>
          <p:nvPr/>
        </p:nvSpPr>
        <p:spPr>
          <a:xfrm>
            <a:off x="3763478" y="504111"/>
            <a:ext cx="5111015" cy="194421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5400" b="1" dirty="0">
                <a:solidFill>
                  <a:schemeClr val="accent3">
                    <a:lumMod val="60000"/>
                    <a:lumOff val="40000"/>
                  </a:schemeClr>
                </a:solidFill>
              </a:rPr>
              <a:t>Funeral Directors Association of NZ</a:t>
            </a:r>
          </a:p>
        </p:txBody>
      </p:sp>
      <p:sp>
        <p:nvSpPr>
          <p:cNvPr id="21" name="Title 1"/>
          <p:cNvSpPr txBox="1">
            <a:spLocks/>
          </p:cNvSpPr>
          <p:nvPr/>
        </p:nvSpPr>
        <p:spPr>
          <a:xfrm>
            <a:off x="3763477" y="2436887"/>
            <a:ext cx="5111015" cy="1332148"/>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3200" dirty="0">
                <a:solidFill>
                  <a:schemeClr val="bg1"/>
                </a:solidFill>
              </a:rPr>
              <a:t>Jeff Montgomery </a:t>
            </a:r>
          </a:p>
          <a:p>
            <a:r>
              <a:rPr lang="en-NZ" sz="3200" dirty="0">
                <a:solidFill>
                  <a:schemeClr val="bg1"/>
                </a:solidFill>
              </a:rPr>
              <a:t>Registrar-General and General Manager of Te Ara Manaaki </a:t>
            </a:r>
          </a:p>
        </p:txBody>
      </p:sp>
      <p:pic>
        <p:nvPicPr>
          <p:cNvPr id="22" name="Picture 2" descr="T:\Logos\DIA Logo\DIA Logo - Reversed.png"/>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6721574" y="4307146"/>
            <a:ext cx="1977926" cy="53273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T:\Logos\All of Govt Logo\AOG Logo - Reverse.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3801577" y="4383745"/>
            <a:ext cx="2122973" cy="35460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wlgprdfile02.dia.govt.nz\shared$\diatemplates\Templates\Images\DIA Purpose (English).jpg"/>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0" y="-2"/>
            <a:ext cx="3528373" cy="5143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081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Death registration </a:t>
            </a:r>
          </a:p>
        </p:txBody>
      </p:sp>
      <p:pic>
        <p:nvPicPr>
          <p:cNvPr id="4"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80437"/>
            <a:ext cx="1845146" cy="495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ontent Placeholder 4">
            <a:extLst>
              <a:ext uri="{FF2B5EF4-FFF2-40B4-BE49-F238E27FC236}">
                <a16:creationId xmlns:a16="http://schemas.microsoft.com/office/drawing/2014/main" id="{8DF07B59-E2FA-46EE-8DA0-2FEBFD48169A}"/>
              </a:ext>
            </a:extLst>
          </p:cNvPr>
          <p:cNvGraphicFramePr>
            <a:graphicFrameLocks noGrp="1"/>
          </p:cNvGraphicFramePr>
          <p:nvPr>
            <p:ph idx="1"/>
            <p:extLst>
              <p:ext uri="{D42A27DB-BD31-4B8C-83A1-F6EECF244321}">
                <p14:modId xmlns:p14="http://schemas.microsoft.com/office/powerpoint/2010/main" val="3187725357"/>
              </p:ext>
            </p:extLst>
          </p:nvPr>
        </p:nvGraphicFramePr>
        <p:xfrm>
          <a:off x="592810" y="1200150"/>
          <a:ext cx="7958380" cy="28836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2776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Online uptake of death documents  </a:t>
            </a:r>
          </a:p>
        </p:txBody>
      </p:sp>
      <p:pic>
        <p:nvPicPr>
          <p:cNvPr id="4"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80437"/>
            <a:ext cx="1845146" cy="495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a:extLst>
              <a:ext uri="{FF2B5EF4-FFF2-40B4-BE49-F238E27FC236}">
                <a16:creationId xmlns:a16="http://schemas.microsoft.com/office/drawing/2014/main" id="{1E24C606-F2C9-40ED-9B08-87877FA9C41C}"/>
              </a:ext>
            </a:extLst>
          </p:cNvPr>
          <p:cNvGraphicFramePr>
            <a:graphicFrameLocks/>
          </p:cNvGraphicFramePr>
          <p:nvPr>
            <p:extLst>
              <p:ext uri="{D42A27DB-BD31-4B8C-83A1-F6EECF244321}">
                <p14:modId xmlns:p14="http://schemas.microsoft.com/office/powerpoint/2010/main" val="108767373"/>
              </p:ext>
            </p:extLst>
          </p:nvPr>
        </p:nvGraphicFramePr>
        <p:xfrm>
          <a:off x="557939" y="1034310"/>
          <a:ext cx="7873139" cy="33284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924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Online volume of death documents  </a:t>
            </a:r>
          </a:p>
        </p:txBody>
      </p:sp>
      <p:pic>
        <p:nvPicPr>
          <p:cNvPr id="4"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80437"/>
            <a:ext cx="1845146" cy="495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ontent Placeholder 4">
            <a:extLst>
              <a:ext uri="{FF2B5EF4-FFF2-40B4-BE49-F238E27FC236}">
                <a16:creationId xmlns:a16="http://schemas.microsoft.com/office/drawing/2014/main" id="{7AB0EC1F-64CB-4A19-B08D-6C685376EFE4}"/>
              </a:ext>
            </a:extLst>
          </p:cNvPr>
          <p:cNvGraphicFramePr>
            <a:graphicFrameLocks noGrp="1"/>
          </p:cNvGraphicFramePr>
          <p:nvPr>
            <p:ph idx="1"/>
            <p:extLst>
              <p:ext uri="{D42A27DB-BD31-4B8C-83A1-F6EECF244321}">
                <p14:modId xmlns:p14="http://schemas.microsoft.com/office/powerpoint/2010/main" val="2347651247"/>
              </p:ext>
            </p:extLst>
          </p:nvPr>
        </p:nvGraphicFramePr>
        <p:xfrm>
          <a:off x="457200" y="1009650"/>
          <a:ext cx="8229600" cy="33940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5745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A379B-BCA3-4B32-ADC1-DF1EAE07C207}"/>
              </a:ext>
            </a:extLst>
          </p:cNvPr>
          <p:cNvSpPr>
            <a:spLocks noGrp="1"/>
          </p:cNvSpPr>
          <p:nvPr>
            <p:ph type="title"/>
          </p:nvPr>
        </p:nvSpPr>
        <p:spPr/>
        <p:txBody>
          <a:bodyPr>
            <a:normAutofit/>
          </a:bodyPr>
          <a:lstStyle/>
          <a:p>
            <a:r>
              <a:rPr lang="en-NZ" sz="3600" b="1" dirty="0">
                <a:solidFill>
                  <a:srgbClr val="1F546B"/>
                </a:solidFill>
              </a:rPr>
              <a:t>Te Ara Manaaki – current state </a:t>
            </a:r>
            <a:endParaRPr lang="en-NZ" sz="3600" dirty="0"/>
          </a:p>
        </p:txBody>
      </p:sp>
      <p:pic>
        <p:nvPicPr>
          <p:cNvPr id="4" name="Content Placeholder 3">
            <a:extLst>
              <a:ext uri="{FF2B5EF4-FFF2-40B4-BE49-F238E27FC236}">
                <a16:creationId xmlns:a16="http://schemas.microsoft.com/office/drawing/2014/main" id="{9E63683E-CDA0-4A69-A5E0-D48110DB390E}"/>
              </a:ext>
            </a:extLst>
          </p:cNvPr>
          <p:cNvPicPr>
            <a:picLocks noGrp="1" noChangeAspect="1"/>
          </p:cNvPicPr>
          <p:nvPr>
            <p:ph idx="1"/>
          </p:nvPr>
        </p:nvPicPr>
        <p:blipFill>
          <a:blip r:embed="rId3"/>
          <a:stretch>
            <a:fillRect/>
          </a:stretch>
        </p:blipFill>
        <p:spPr>
          <a:xfrm>
            <a:off x="1391301" y="1063625"/>
            <a:ext cx="2583882" cy="3557033"/>
          </a:xfrm>
          <a:prstGeom prst="rect">
            <a:avLst/>
          </a:prstGeom>
        </p:spPr>
      </p:pic>
      <p:pic>
        <p:nvPicPr>
          <p:cNvPr id="5" name="Picture 4">
            <a:extLst>
              <a:ext uri="{FF2B5EF4-FFF2-40B4-BE49-F238E27FC236}">
                <a16:creationId xmlns:a16="http://schemas.microsoft.com/office/drawing/2014/main" id="{E0D3FD7D-1B8A-433B-B504-C9765EE87231}"/>
              </a:ext>
            </a:extLst>
          </p:cNvPr>
          <p:cNvPicPr>
            <a:picLocks noChangeAspect="1"/>
          </p:cNvPicPr>
          <p:nvPr/>
        </p:nvPicPr>
        <p:blipFill>
          <a:blip r:embed="rId4"/>
          <a:stretch>
            <a:fillRect/>
          </a:stretch>
        </p:blipFill>
        <p:spPr>
          <a:xfrm>
            <a:off x="4572000" y="1063625"/>
            <a:ext cx="2583882" cy="3638873"/>
          </a:xfrm>
          <a:prstGeom prst="rect">
            <a:avLst/>
          </a:prstGeom>
        </p:spPr>
      </p:pic>
      <p:pic>
        <p:nvPicPr>
          <p:cNvPr id="6" name="Picture 3" descr="T:\Logos\DIA Logo\DIA Logo - Black (Word Templates).png">
            <a:extLst>
              <a:ext uri="{FF2B5EF4-FFF2-40B4-BE49-F238E27FC236}">
                <a16:creationId xmlns:a16="http://schemas.microsoft.com/office/drawing/2014/main" id="{49A474FA-55EE-4485-A752-3DC00813B323}"/>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7752699" y="4669241"/>
            <a:ext cx="1096015" cy="294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58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Te Ara Manaaki </a:t>
            </a:r>
          </a:p>
        </p:txBody>
      </p:sp>
      <p:pic>
        <p:nvPicPr>
          <p:cNvPr id="6"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29637"/>
            <a:ext cx="1845146" cy="495375"/>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CDFAFCE0-FFAB-41B2-AED0-9F1EF6ACE0B9}"/>
              </a:ext>
            </a:extLst>
          </p:cNvPr>
          <p:cNvSpPr>
            <a:spLocks noGrp="1"/>
          </p:cNvSpPr>
          <p:nvPr>
            <p:ph idx="1"/>
          </p:nvPr>
        </p:nvSpPr>
        <p:spPr>
          <a:xfrm>
            <a:off x="457200" y="1200150"/>
            <a:ext cx="7629525" cy="3669030"/>
          </a:xfrm>
        </p:spPr>
        <p:txBody>
          <a:bodyPr>
            <a:normAutofit fontScale="85000" lnSpcReduction="10000"/>
          </a:bodyPr>
          <a:lstStyle/>
          <a:p>
            <a:pPr>
              <a:lnSpc>
                <a:spcPct val="120000"/>
              </a:lnSpc>
              <a:spcAft>
                <a:spcPts val="1200"/>
              </a:spcAft>
            </a:pPr>
            <a:r>
              <a:rPr lang="en-NZ" dirty="0"/>
              <a:t>Re-imagining our life event and identity services around the needs of our customers and their whānau</a:t>
            </a:r>
          </a:p>
          <a:p>
            <a:pPr>
              <a:lnSpc>
                <a:spcPct val="120000"/>
              </a:lnSpc>
              <a:spcAft>
                <a:spcPts val="1200"/>
              </a:spcAft>
            </a:pPr>
            <a:r>
              <a:rPr lang="en-NZ" dirty="0"/>
              <a:t>New Zealanders increasingly expect to interact and complete transactions with Government as simply as they would when banking, booking flights or communicating through social media </a:t>
            </a:r>
          </a:p>
          <a:p>
            <a:pPr>
              <a:lnSpc>
                <a:spcPct val="120000"/>
              </a:lnSpc>
              <a:spcAft>
                <a:spcPts val="1200"/>
              </a:spcAft>
            </a:pPr>
            <a:endParaRPr lang="en-NZ" dirty="0"/>
          </a:p>
        </p:txBody>
      </p:sp>
    </p:spTree>
    <p:extLst>
      <p:ext uri="{BB962C8B-B14F-4D97-AF65-F5344CB8AC3E}">
        <p14:creationId xmlns:p14="http://schemas.microsoft.com/office/powerpoint/2010/main" val="4051336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Phase 2 – 2021-25</a:t>
            </a:r>
          </a:p>
        </p:txBody>
      </p:sp>
      <p:pic>
        <p:nvPicPr>
          <p:cNvPr id="6"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29637"/>
            <a:ext cx="1845146" cy="495375"/>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CDFAFCE0-FFAB-41B2-AED0-9F1EF6ACE0B9}"/>
              </a:ext>
            </a:extLst>
          </p:cNvPr>
          <p:cNvSpPr>
            <a:spLocks noGrp="1"/>
          </p:cNvSpPr>
          <p:nvPr>
            <p:ph idx="1"/>
          </p:nvPr>
        </p:nvSpPr>
        <p:spPr/>
        <p:txBody>
          <a:bodyPr>
            <a:normAutofit/>
          </a:bodyPr>
          <a:lstStyle/>
          <a:p>
            <a:pPr>
              <a:lnSpc>
                <a:spcPct val="150000"/>
              </a:lnSpc>
            </a:pPr>
            <a:r>
              <a:rPr lang="en-NZ" sz="2400" dirty="0"/>
              <a:t>Second phase has begun and will </a:t>
            </a:r>
            <a:r>
              <a:rPr lang="en-NZ" sz="2400"/>
              <a:t>continue for five </a:t>
            </a:r>
            <a:r>
              <a:rPr lang="en-NZ" sz="2400" dirty="0"/>
              <a:t>years </a:t>
            </a:r>
          </a:p>
          <a:p>
            <a:pPr>
              <a:lnSpc>
                <a:spcPct val="150000"/>
              </a:lnSpc>
            </a:pPr>
            <a:r>
              <a:rPr lang="en-NZ" sz="2400" dirty="0"/>
              <a:t>Phase 2 has four streams: </a:t>
            </a:r>
          </a:p>
          <a:p>
            <a:pPr lvl="1">
              <a:lnSpc>
                <a:spcPct val="150000"/>
              </a:lnSpc>
            </a:pPr>
            <a:r>
              <a:rPr lang="en-NZ" sz="2000" dirty="0"/>
              <a:t>Civil Registration (BDM)</a:t>
            </a:r>
          </a:p>
          <a:p>
            <a:pPr lvl="1">
              <a:lnSpc>
                <a:spcPct val="150000"/>
              </a:lnSpc>
            </a:pPr>
            <a:r>
              <a:rPr lang="en-NZ" sz="2000" dirty="0"/>
              <a:t>Becoming a New Zealander (Citizenship)</a:t>
            </a:r>
          </a:p>
          <a:p>
            <a:pPr lvl="1">
              <a:lnSpc>
                <a:spcPct val="150000"/>
              </a:lnSpc>
            </a:pPr>
            <a:r>
              <a:rPr lang="en-NZ" sz="2000" dirty="0"/>
              <a:t>Travel Documents (Passports)</a:t>
            </a:r>
          </a:p>
          <a:p>
            <a:pPr lvl="1">
              <a:lnSpc>
                <a:spcPct val="150000"/>
              </a:lnSpc>
            </a:pPr>
            <a:r>
              <a:rPr lang="en-NZ" sz="2000" dirty="0"/>
              <a:t>Digital Identity &amp; Interactions</a:t>
            </a:r>
          </a:p>
          <a:p>
            <a:endParaRPr lang="en-NZ" sz="2400" dirty="0"/>
          </a:p>
        </p:txBody>
      </p:sp>
    </p:spTree>
    <p:extLst>
      <p:ext uri="{BB962C8B-B14F-4D97-AF65-F5344CB8AC3E}">
        <p14:creationId xmlns:p14="http://schemas.microsoft.com/office/powerpoint/2010/main" val="2675259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What’s next?</a:t>
            </a:r>
          </a:p>
        </p:txBody>
      </p:sp>
      <p:pic>
        <p:nvPicPr>
          <p:cNvPr id="6"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29637"/>
            <a:ext cx="1845146" cy="495375"/>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CDFAFCE0-FFAB-41B2-AED0-9F1EF6ACE0B9}"/>
              </a:ext>
            </a:extLst>
          </p:cNvPr>
          <p:cNvSpPr>
            <a:spLocks noGrp="1"/>
          </p:cNvSpPr>
          <p:nvPr>
            <p:ph idx="1"/>
          </p:nvPr>
        </p:nvSpPr>
        <p:spPr>
          <a:xfrm>
            <a:off x="3721100" y="1282700"/>
            <a:ext cx="4965700" cy="3311525"/>
          </a:xfrm>
        </p:spPr>
        <p:txBody>
          <a:bodyPr>
            <a:noAutofit/>
          </a:bodyPr>
          <a:lstStyle/>
          <a:p>
            <a:r>
              <a:rPr lang="en-NZ" sz="2000" dirty="0"/>
              <a:t>Death AISA consultation and Iwi engagement</a:t>
            </a:r>
          </a:p>
          <a:p>
            <a:r>
              <a:rPr lang="en-NZ" sz="2000" dirty="0"/>
              <a:t>Engagement about the future of death registration (and BDM as a whole)</a:t>
            </a:r>
          </a:p>
          <a:p>
            <a:r>
              <a:rPr lang="en-NZ" sz="2000" dirty="0"/>
              <a:t>What does Te Ara Manaaki’s mahi mean for funeral directors? An opportunity for blue sky thinking  </a:t>
            </a:r>
          </a:p>
          <a:p>
            <a:r>
              <a:rPr lang="en-NZ" sz="2000" dirty="0"/>
              <a:t>Starting the conversation at FDANZ Conference, in </a:t>
            </a:r>
            <a:r>
              <a:rPr lang="en-NZ" sz="2000" i="1" dirty="0" err="1"/>
              <a:t>FuneralCare</a:t>
            </a:r>
            <a:r>
              <a:rPr lang="en-NZ" sz="2000" i="1" dirty="0"/>
              <a:t> </a:t>
            </a:r>
            <a:r>
              <a:rPr lang="en-NZ" sz="2000" dirty="0"/>
              <a:t>and maybe in peer support groups</a:t>
            </a:r>
          </a:p>
        </p:txBody>
      </p:sp>
      <p:pic>
        <p:nvPicPr>
          <p:cNvPr id="5" name="Picture 2" descr="\\wlgprdfile02.dia.govt.nz\shared$\diatemplates\Templates\Images\New Zealand.png">
            <a:extLst>
              <a:ext uri="{FF2B5EF4-FFF2-40B4-BE49-F238E27FC236}">
                <a16:creationId xmlns:a16="http://schemas.microsoft.com/office/drawing/2014/main" id="{3570ACE2-E71D-421A-9A3E-A3421A5D5B5C}"/>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645583" y="1130300"/>
            <a:ext cx="2146393" cy="3171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97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512" y="0"/>
            <a:ext cx="9180512" cy="5242892"/>
          </a:xfrm>
          <a:prstGeom prst="rect">
            <a:avLst/>
          </a:prstGeom>
          <a:solidFill>
            <a:srgbClr val="FBE384"/>
          </a:solidFill>
        </p:spPr>
        <p:txBody>
          <a:bodyPr wrap="square" rtlCol="0">
            <a:spAutoFit/>
          </a:bodyPr>
          <a:lstStyle/>
          <a:p>
            <a:endParaRPr lang="en-NZ" dirty="0"/>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3612" y="940526"/>
            <a:ext cx="7823196" cy="3584511"/>
          </a:xfrm>
          <a:prstGeom prst="rect">
            <a:avLst/>
          </a:prstGeom>
        </p:spPr>
      </p:pic>
      <p:sp>
        <p:nvSpPr>
          <p:cNvPr id="6" name="TextBox 5"/>
          <p:cNvSpPr txBox="1"/>
          <p:nvPr/>
        </p:nvSpPr>
        <p:spPr>
          <a:xfrm>
            <a:off x="1114536" y="1403522"/>
            <a:ext cx="6914927" cy="3662541"/>
          </a:xfrm>
          <a:prstGeom prst="rect">
            <a:avLst/>
          </a:prstGeom>
          <a:noFill/>
        </p:spPr>
        <p:txBody>
          <a:bodyPr wrap="square" rtlCol="0">
            <a:spAutoFit/>
          </a:bodyPr>
          <a:lstStyle/>
          <a:p>
            <a:pPr algn="ctr"/>
            <a:r>
              <a:rPr lang="en-NZ" sz="3200" dirty="0">
                <a:latin typeface="Agency FB" panose="020B0503020202020204" pitchFamily="34" charset="0"/>
              </a:rPr>
              <a:t>“</a:t>
            </a:r>
            <a:r>
              <a:rPr lang="en-NZ" sz="3200" b="1" dirty="0">
                <a:latin typeface="Agency FB" panose="020B0503020202020204" pitchFamily="34" charset="0"/>
              </a:rPr>
              <a:t>Kei a </a:t>
            </a:r>
            <a:r>
              <a:rPr lang="en-NZ" sz="3200" b="1" dirty="0" err="1">
                <a:latin typeface="Agency FB" panose="020B0503020202020204" pitchFamily="34" charset="0"/>
              </a:rPr>
              <a:t>tāua</a:t>
            </a:r>
            <a:r>
              <a:rPr lang="en-NZ" sz="3200" b="1" dirty="0">
                <a:latin typeface="Agency FB" panose="020B0503020202020204" pitchFamily="34" charset="0"/>
              </a:rPr>
              <a:t> mana to mauri</a:t>
            </a:r>
            <a:br>
              <a:rPr lang="en-NZ" sz="3200" dirty="0">
                <a:latin typeface="Agency FB" panose="020B0503020202020204" pitchFamily="34" charset="0"/>
              </a:rPr>
            </a:br>
            <a:r>
              <a:rPr lang="en-NZ" sz="3200" b="1" dirty="0">
                <a:latin typeface="Agency FB" panose="020B0503020202020204" pitchFamily="34" charset="0"/>
              </a:rPr>
              <a:t>Kei a </a:t>
            </a:r>
            <a:r>
              <a:rPr lang="en-NZ" sz="3200" b="1" dirty="0" err="1">
                <a:latin typeface="Agency FB" panose="020B0503020202020204" pitchFamily="34" charset="0"/>
              </a:rPr>
              <a:t>tāua</a:t>
            </a:r>
            <a:r>
              <a:rPr lang="en-NZ" sz="3200" b="1" dirty="0">
                <a:latin typeface="Agency FB" panose="020B0503020202020204" pitchFamily="34" charset="0"/>
              </a:rPr>
              <a:t> mauri </a:t>
            </a:r>
            <a:r>
              <a:rPr lang="en-NZ" sz="3200" b="1" dirty="0" err="1">
                <a:latin typeface="Agency FB" panose="020B0503020202020204" pitchFamily="34" charset="0"/>
              </a:rPr>
              <a:t>te</a:t>
            </a:r>
            <a:r>
              <a:rPr lang="en-NZ" sz="3200" b="1" dirty="0">
                <a:latin typeface="Agency FB" panose="020B0503020202020204" pitchFamily="34" charset="0"/>
              </a:rPr>
              <a:t> mana”</a:t>
            </a:r>
          </a:p>
          <a:p>
            <a:pPr algn="ctr"/>
            <a:endParaRPr lang="en-NZ" sz="3200" dirty="0">
              <a:latin typeface="Agency FB" panose="020B0503020202020204" pitchFamily="34" charset="0"/>
            </a:endParaRPr>
          </a:p>
          <a:p>
            <a:pPr algn="ctr"/>
            <a:r>
              <a:rPr lang="en-NZ" sz="3200" b="1" dirty="0">
                <a:latin typeface="Agency FB" panose="020B0503020202020204" pitchFamily="34" charset="0"/>
              </a:rPr>
              <a:t>“Our interactions and purpose brings life</a:t>
            </a:r>
            <a:br>
              <a:rPr lang="en-NZ" sz="3200" dirty="0">
                <a:latin typeface="Agency FB" panose="020B0503020202020204" pitchFamily="34" charset="0"/>
              </a:rPr>
            </a:br>
            <a:r>
              <a:rPr lang="en-NZ" sz="3200" b="1" dirty="0">
                <a:latin typeface="Agency FB" panose="020B0503020202020204" pitchFamily="34" charset="0"/>
              </a:rPr>
              <a:t>Our exchange of life brings purpose”</a:t>
            </a:r>
            <a:endParaRPr lang="en-NZ" sz="3200" dirty="0">
              <a:latin typeface="Agency FB" panose="020B0503020202020204" pitchFamily="34" charset="0"/>
            </a:endParaRPr>
          </a:p>
          <a:p>
            <a:pPr algn="ctr"/>
            <a:endParaRPr lang="en-NZ" sz="7200" dirty="0">
              <a:latin typeface="Rockwell Condensed" pitchFamily="18" charset="0"/>
            </a:endParaRPr>
          </a:p>
        </p:txBody>
      </p:sp>
    </p:spTree>
    <p:extLst>
      <p:ext uri="{BB962C8B-B14F-4D97-AF65-F5344CB8AC3E}">
        <p14:creationId xmlns:p14="http://schemas.microsoft.com/office/powerpoint/2010/main" val="1238750365"/>
      </p:ext>
    </p:extLst>
  </p:cSld>
  <p:clrMapOvr>
    <a:masterClrMapping/>
  </p:clrMapOvr>
</p:sld>
</file>

<file path=ppt/theme/theme1.xml><?xml version="1.0" encoding="utf-8"?>
<a:theme xmlns:a="http://schemas.openxmlformats.org/drawingml/2006/main" name="DIA-PowerPoint-Exter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7144EA1E2B664293851447DEA8B432" ma:contentTypeVersion="13" ma:contentTypeDescription="Create a new document." ma:contentTypeScope="" ma:versionID="637489ceb1a3f78cc6da10cf376f8471">
  <xsd:schema xmlns:xsd="http://www.w3.org/2001/XMLSchema" xmlns:xs="http://www.w3.org/2001/XMLSchema" xmlns:p="http://schemas.microsoft.com/office/2006/metadata/properties" xmlns:ns2="9ba46a89-b335-4252-a468-8b817189bfd9" xmlns:ns3="a1d1a24d-2a87-4755-a6b5-d4cde7a06dde" targetNamespace="http://schemas.microsoft.com/office/2006/metadata/properties" ma:root="true" ma:fieldsID="393536981aeb3deea692c9c89d9d3686" ns2:_="" ns3:_="">
    <xsd:import namespace="9ba46a89-b335-4252-a468-8b817189bfd9"/>
    <xsd:import namespace="a1d1a24d-2a87-4755-a6b5-d4cde7a06d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a46a89-b335-4252-a468-8b817189bf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d1a24d-2a87-4755-a6b5-d4cde7a06dd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126F9D-AA55-4862-9535-A4D59A0658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a46a89-b335-4252-a468-8b817189bfd9"/>
    <ds:schemaRef ds:uri="a1d1a24d-2a87-4755-a6b5-d4cde7a06d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DCC974-1AA4-4A04-97D5-182BB5E1474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55e247f-9e7a-40ca-99ce-2fe17982918f"/>
    <ds:schemaRef ds:uri="01be4277-2979-4a68-876d-b92b25fceece"/>
    <ds:schemaRef ds:uri="http://www.w3.org/XML/1998/namespace"/>
    <ds:schemaRef ds:uri="http://purl.org/dc/dcmitype/"/>
  </ds:schemaRefs>
</ds:datastoreItem>
</file>

<file path=customXml/itemProps3.xml><?xml version="1.0" encoding="utf-8"?>
<ds:datastoreItem xmlns:ds="http://schemas.openxmlformats.org/officeDocument/2006/customXml" ds:itemID="{C35DDB1D-3FE7-4FB0-9A3D-CBACEEA713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DIA-PowerPoint-External</Template>
  <TotalTime>47</TotalTime>
  <Words>766</Words>
  <Application>Microsoft Macintosh PowerPoint</Application>
  <PresentationFormat>On-screen Show (16:9)</PresentationFormat>
  <Paragraphs>62</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Agency FB</vt:lpstr>
      <vt:lpstr>Arial</vt:lpstr>
      <vt:lpstr>Calibri</vt:lpstr>
      <vt:lpstr>Courier New</vt:lpstr>
      <vt:lpstr>Rockwell Condensed</vt:lpstr>
      <vt:lpstr>DIA-PowerPoint-External</vt:lpstr>
      <vt:lpstr>PowerPoint Presentation</vt:lpstr>
      <vt:lpstr>Death registration </vt:lpstr>
      <vt:lpstr>Online uptake of death documents  </vt:lpstr>
      <vt:lpstr>Online volume of death documents  </vt:lpstr>
      <vt:lpstr>Te Ara Manaaki – current state </vt:lpstr>
      <vt:lpstr>Te Ara Manaaki </vt:lpstr>
      <vt:lpstr>Phase 2 – 2021-25</vt:lpstr>
      <vt:lpstr>What’s next?</vt:lpstr>
      <vt:lpstr>PowerPoint Presentation</vt:lpstr>
    </vt:vector>
  </TitlesOfParts>
  <Company>Department of Internal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FDANZ PowerPoint Presentation</dc:title>
  <dc:creator>Adam Manterys</dc:creator>
  <cp:lastModifiedBy>sally cant</cp:lastModifiedBy>
  <cp:revision>5</cp:revision>
  <cp:lastPrinted>2018-05-28T21:39:10Z</cp:lastPrinted>
  <dcterms:created xsi:type="dcterms:W3CDTF">2018-11-29T21:28:37Z</dcterms:created>
  <dcterms:modified xsi:type="dcterms:W3CDTF">2021-06-17T03:50:34Z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0x010100C47144EA1E2B664293851447DEA8B432</vt:lpwstr>
  </property>
  <property fmtid="{D5CDD505-2E9C-101B-9397-08002B2CF9AE}" pid="3" name="TaxCatchAll">
    <vt:lpwstr>4;#UNCLASSIFIED|875d92a8-67e2-4a32-9472-8fe99549e1eb;#3;#Correspondence|dcd6b05f-dc80-4336-b228-09aebf3d212c;#323;#＂GCIO, Digital story, Presentations 2017＂</vt:lpwstr>
  </property>
  <property fmtid="{D5CDD505-2E9C-101B-9397-08002B2CF9AE}" pid="4" name="af512b3f0b7e4f0ab4dd0734b49f16fa">
    <vt:lpwstr>Correspondence|dcd6b05f-dc80-4336-b228-09aebf3d212c</vt:lpwstr>
  </property>
  <property fmtid="{D5CDD505-2E9C-101B-9397-08002B2CF9AE}" pid="5" name="_dlc_DocIdItemGuid">
    <vt:lpwstr>68b0c308-de17-4f58-87f5-b0c567e3984d</vt:lpwstr>
  </property>
  <property fmtid="{D5CDD505-2E9C-101B-9397-08002B2CF9AE}" pid="6" name="TaxKeyword">
    <vt:lpwstr/>
  </property>
  <property fmtid="{D5CDD505-2E9C-101B-9397-08002B2CF9AE}" pid="7" name="Order">
    <vt:r8>1300</vt:r8>
  </property>
  <property fmtid="{D5CDD505-2E9C-101B-9397-08002B2CF9AE}" pid="8" name="DIASecurityClassification">
    <vt:lpwstr>2;#UNCLASSIFIED|875d92a8-67e2-4a32-9472-8fe99549e1eb</vt:lpwstr>
  </property>
  <property fmtid="{D5CDD505-2E9C-101B-9397-08002B2CF9AE}" pid="9" name="DIAEmailContentType">
    <vt:lpwstr>1;#Correspondence|dcd6b05f-dc80-4336-b228-09aebf3d212c</vt:lpwstr>
  </property>
  <property fmtid="{D5CDD505-2E9C-101B-9397-08002B2CF9AE}" pid="10" name="C3Topic">
    <vt:lpwstr/>
  </property>
  <property fmtid="{D5CDD505-2E9C-101B-9397-08002B2CF9AE}" pid="11" name="TaxKeywordTaxHTField">
    <vt:lpwstr>＂GCIO, Digital story, Presentations 2017＂|441da068-10ca-4050-a31c-e058d43eaced</vt:lpwstr>
  </property>
  <property fmtid="{D5CDD505-2E9C-101B-9397-08002B2CF9AE}" pid="12" name="C3TopicNote">
    <vt:lpwstr/>
  </property>
  <property fmtid="{D5CDD505-2E9C-101B-9397-08002B2CF9AE}" pid="13" name="n45d525636ca47be81cb717f39a0bf87">
    <vt:lpwstr/>
  </property>
  <property fmtid="{D5CDD505-2E9C-101B-9397-08002B2CF9AE}" pid="14" name="DIAPublicationType">
    <vt:lpwstr/>
  </property>
  <property fmtid="{D5CDD505-2E9C-101B-9397-08002B2CF9AE}" pid="15" name="c80c1e858f3d46328255e601481a0b4a">
    <vt:lpwstr/>
  </property>
  <property fmtid="{D5CDD505-2E9C-101B-9397-08002B2CF9AE}" pid="16" name="DIAMediaDocumentType">
    <vt:lpwstr/>
  </property>
  <property fmtid="{D5CDD505-2E9C-101B-9397-08002B2CF9AE}" pid="17" name="i38165cdf0404a05a201bf000bfc7516">
    <vt:lpwstr>Correspondence|dcd6b05f-dc80-4336-b228-09aebf3d212c</vt:lpwstr>
  </property>
  <property fmtid="{D5CDD505-2E9C-101B-9397-08002B2CF9AE}" pid="18" name="jed3c09bad8544cca23a599cbb7c5f0b">
    <vt:lpwstr>Correspondence|dcd6b05f-dc80-4336-b228-09aebf3d212c</vt:lpwstr>
  </property>
  <property fmtid="{D5CDD505-2E9C-101B-9397-08002B2CF9AE}" pid="19" name="DIAAdministrationDocumentType">
    <vt:lpwstr/>
  </property>
  <property fmtid="{D5CDD505-2E9C-101B-9397-08002B2CF9AE}" pid="20" name="i3770486c9954e4cb6e50d3700141f66">
    <vt:lpwstr/>
  </property>
  <property fmtid="{D5CDD505-2E9C-101B-9397-08002B2CF9AE}" pid="21" name="p18d15619f9749bd8c11849baf9950c1">
    <vt:lpwstr/>
  </property>
  <property fmtid="{D5CDD505-2E9C-101B-9397-08002B2CF9AE}" pid="22" name="DIAMeetingDocumentType">
    <vt:lpwstr/>
  </property>
  <property fmtid="{D5CDD505-2E9C-101B-9397-08002B2CF9AE}" pid="23" name="DIAPlanningDocumentType">
    <vt:lpwstr/>
  </property>
</Properties>
</file>